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1" r:id="rId2"/>
    <p:sldId id="364" r:id="rId3"/>
    <p:sldId id="395" r:id="rId4"/>
    <p:sldId id="403" r:id="rId5"/>
    <p:sldId id="396" r:id="rId6"/>
    <p:sldId id="374" r:id="rId7"/>
    <p:sldId id="405" r:id="rId8"/>
    <p:sldId id="404" r:id="rId9"/>
    <p:sldId id="365" r:id="rId10"/>
    <p:sldId id="366" r:id="rId11"/>
    <p:sldId id="367" r:id="rId12"/>
    <p:sldId id="368" r:id="rId13"/>
    <p:sldId id="369" r:id="rId14"/>
    <p:sldId id="370" r:id="rId15"/>
    <p:sldId id="385" r:id="rId16"/>
    <p:sldId id="371" r:id="rId17"/>
    <p:sldId id="383" r:id="rId18"/>
    <p:sldId id="381" r:id="rId19"/>
    <p:sldId id="401" r:id="rId20"/>
    <p:sldId id="373" r:id="rId21"/>
    <p:sldId id="372" r:id="rId22"/>
    <p:sldId id="375" r:id="rId23"/>
    <p:sldId id="384" r:id="rId24"/>
    <p:sldId id="376" r:id="rId25"/>
    <p:sldId id="377" r:id="rId26"/>
    <p:sldId id="378" r:id="rId27"/>
    <p:sldId id="379" r:id="rId28"/>
    <p:sldId id="386" r:id="rId29"/>
    <p:sldId id="387" r:id="rId30"/>
    <p:sldId id="388" r:id="rId31"/>
    <p:sldId id="389" r:id="rId32"/>
    <p:sldId id="390" r:id="rId33"/>
    <p:sldId id="380" r:id="rId34"/>
    <p:sldId id="406" r:id="rId35"/>
    <p:sldId id="407" r:id="rId36"/>
    <p:sldId id="409" r:id="rId37"/>
    <p:sldId id="411" r:id="rId38"/>
    <p:sldId id="412" r:id="rId39"/>
    <p:sldId id="413" r:id="rId40"/>
    <p:sldId id="410" r:id="rId41"/>
    <p:sldId id="391" r:id="rId42"/>
    <p:sldId id="392" r:id="rId43"/>
    <p:sldId id="393" r:id="rId44"/>
    <p:sldId id="394" r:id="rId45"/>
    <p:sldId id="399" r:id="rId46"/>
    <p:sldId id="402" r:id="rId47"/>
    <p:sldId id="288" r:id="rId48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  <a:srgbClr val="4A4A4C"/>
    <a:srgbClr val="FB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315" autoAdjust="0"/>
    <p:restoredTop sz="94752" autoAdjust="0"/>
  </p:normalViewPr>
  <p:slideViewPr>
    <p:cSldViewPr>
      <p:cViewPr>
        <p:scale>
          <a:sx n="112" d="100"/>
          <a:sy n="112" d="100"/>
        </p:scale>
        <p:origin x="-48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920"/>
    </p:cViewPr>
  </p:sorterViewPr>
  <p:notesViewPr>
    <p:cSldViewPr>
      <p:cViewPr varScale="1">
        <p:scale>
          <a:sx n="51" d="100"/>
          <a:sy n="51" d="100"/>
        </p:scale>
        <p:origin x="-2652" y="-10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4E090B0-0761-4E6B-A780-387065165B9A}" type="datetime1">
              <a:rPr lang="cs-CZ"/>
              <a:pPr>
                <a:defRPr/>
              </a:pPr>
              <a:t>19.09.12</a:t>
            </a:fld>
            <a:endParaRPr lang="cs-CZ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FD80FAE-56CB-411C-9CAD-46E5E4DF49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3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1B4CC25-C684-4811-AA74-6E4CAED1ED8D}" type="datetime1">
              <a:rPr lang="cs-CZ"/>
              <a:pPr>
                <a:defRPr/>
              </a:pPr>
              <a:t>19.09.12</a:t>
            </a:fld>
            <a:endParaRPr lang="cs-CZ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539513D-E3E1-4DFE-A2B4-BDE2B3A53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733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 userDrawn="1"/>
        </p:nvCxnSpPr>
        <p:spPr>
          <a:xfrm>
            <a:off x="255588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 userDrawn="1"/>
        </p:nvCxnSpPr>
        <p:spPr>
          <a:xfrm>
            <a:off x="252413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9532" y="476672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grpSp>
        <p:nvGrpSpPr>
          <p:cNvPr id="9" name="Skupina 16"/>
          <p:cNvGrpSpPr>
            <a:grpSpLocks/>
          </p:cNvGrpSpPr>
          <p:nvPr userDrawn="1"/>
        </p:nvGrpSpPr>
        <p:grpSpPr bwMode="auto">
          <a:xfrm>
            <a:off x="227013" y="296652"/>
            <a:ext cx="8720137" cy="649188"/>
            <a:chOff x="227697" y="764044"/>
            <a:chExt cx="8719782" cy="367988"/>
          </a:xfrm>
        </p:grpSpPr>
        <p:sp>
          <p:nvSpPr>
            <p:cNvPr id="10" name="Obdélník 4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11" name="Přímá spojovací čára 5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imek_s_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6"/>
          <p:cNvGrpSpPr>
            <a:grpSpLocks/>
          </p:cNvGrpSpPr>
          <p:nvPr userDrawn="1"/>
        </p:nvGrpSpPr>
        <p:grpSpPr bwMode="auto">
          <a:xfrm>
            <a:off x="227013" y="763588"/>
            <a:ext cx="8720137" cy="649188"/>
            <a:chOff x="227697" y="764044"/>
            <a:chExt cx="8719782" cy="367988"/>
          </a:xfrm>
        </p:grpSpPr>
        <p:sp>
          <p:nvSpPr>
            <p:cNvPr id="5" name="Obdélník 4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6" name="Přímá spojovací čára 5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Přímá spojovací čára 6"/>
          <p:cNvCxnSpPr/>
          <p:nvPr userDrawn="1"/>
        </p:nvCxnSpPr>
        <p:spPr>
          <a:xfrm>
            <a:off x="255588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 userDrawn="1"/>
        </p:nvCxnSpPr>
        <p:spPr>
          <a:xfrm>
            <a:off x="252413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11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428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8435856" cy="481716"/>
          </a:xfrm>
        </p:spPr>
        <p:txBody>
          <a:bodyPr>
            <a:noAutofit/>
          </a:bodyPr>
          <a:lstStyle>
            <a:lvl1pPr algn="l"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8501122" cy="4729123"/>
          </a:xfrm>
        </p:spPr>
        <p:txBody>
          <a:bodyPr/>
          <a:lstStyle>
            <a:lvl1pPr marL="0" indent="0">
              <a:buNone/>
              <a:defRPr sz="2400" b="1" i="0"/>
            </a:lvl1pPr>
            <a:lvl2pPr marL="237600">
              <a:defRPr sz="2000"/>
            </a:lvl2pPr>
            <a:lvl3pPr marL="532800">
              <a:defRPr sz="1800"/>
            </a:lvl3pPr>
            <a:lvl4pPr marL="810000">
              <a:defRPr sz="1600"/>
            </a:lvl4pPr>
            <a:lvl5pPr marL="1123200">
              <a:defRPr/>
            </a:lvl5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nímek_s_textem_a_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6"/>
          <p:cNvGrpSpPr>
            <a:grpSpLocks/>
          </p:cNvGrpSpPr>
          <p:nvPr userDrawn="1"/>
        </p:nvGrpSpPr>
        <p:grpSpPr bwMode="auto">
          <a:xfrm>
            <a:off x="227013" y="763588"/>
            <a:ext cx="8720137" cy="368300"/>
            <a:chOff x="227697" y="764044"/>
            <a:chExt cx="8719782" cy="367988"/>
          </a:xfrm>
        </p:grpSpPr>
        <p:sp>
          <p:nvSpPr>
            <p:cNvPr id="6" name="Obdélník 5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7" name="Přímá spojovací čára 6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ovací čára 7"/>
          <p:cNvCxnSpPr/>
          <p:nvPr userDrawn="1"/>
        </p:nvCxnSpPr>
        <p:spPr>
          <a:xfrm>
            <a:off x="255588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 userDrawn="1"/>
        </p:nvCxnSpPr>
        <p:spPr>
          <a:xfrm>
            <a:off x="252413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11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428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0" y="1428736"/>
            <a:ext cx="5000625" cy="4929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  <p:sp>
        <p:nvSpPr>
          <p:cNvPr id="19" name="Zástupný symbol pro obrázek 18"/>
          <p:cNvSpPr>
            <a:spLocks noGrp="1"/>
          </p:cNvSpPr>
          <p:nvPr>
            <p:ph type="pic" sz="quarter" idx="11"/>
          </p:nvPr>
        </p:nvSpPr>
        <p:spPr>
          <a:xfrm>
            <a:off x="5705475" y="1133475"/>
            <a:ext cx="3224243" cy="5438797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Drag picture to placeholder or click icon to add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nímek_s_textem_a_s_vlozenym_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image_ma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138" y="1111250"/>
            <a:ext cx="3271837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16"/>
          <p:cNvGrpSpPr>
            <a:grpSpLocks/>
          </p:cNvGrpSpPr>
          <p:nvPr userDrawn="1"/>
        </p:nvGrpSpPr>
        <p:grpSpPr bwMode="auto">
          <a:xfrm>
            <a:off x="227013" y="763588"/>
            <a:ext cx="8720137" cy="368300"/>
            <a:chOff x="227697" y="764044"/>
            <a:chExt cx="8719782" cy="367988"/>
          </a:xfrm>
        </p:grpSpPr>
        <p:sp>
          <p:nvSpPr>
            <p:cNvPr id="6" name="Obdélník 5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7" name="Přímá spojovací čára 6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ovací čára 7"/>
          <p:cNvCxnSpPr/>
          <p:nvPr userDrawn="1"/>
        </p:nvCxnSpPr>
        <p:spPr>
          <a:xfrm>
            <a:off x="255588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 userDrawn="1"/>
        </p:nvCxnSpPr>
        <p:spPr>
          <a:xfrm>
            <a:off x="252413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12" descr="DS_logotyp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428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0" y="1428736"/>
            <a:ext cx="5000625" cy="4929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verecny_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7"/>
          <p:cNvGrpSpPr>
            <a:grpSpLocks/>
          </p:cNvGrpSpPr>
          <p:nvPr userDrawn="1"/>
        </p:nvGrpSpPr>
        <p:grpSpPr bwMode="auto">
          <a:xfrm>
            <a:off x="252413" y="6577013"/>
            <a:ext cx="8718550" cy="34925"/>
            <a:chOff x="252383" y="6577136"/>
            <a:chExt cx="8718901" cy="35217"/>
          </a:xfrm>
        </p:grpSpPr>
        <p:cxnSp>
          <p:nvCxnSpPr>
            <p:cNvPr id="3" name="Přímá spojovací čára 2"/>
            <p:cNvCxnSpPr/>
            <p:nvPr userDrawn="1"/>
          </p:nvCxnSpPr>
          <p:spPr>
            <a:xfrm>
              <a:off x="255558" y="6577136"/>
              <a:ext cx="8715726" cy="0"/>
            </a:xfrm>
            <a:prstGeom prst="line">
              <a:avLst/>
            </a:prstGeom>
            <a:ln w="25400">
              <a:solidFill>
                <a:srgbClr val="FBB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Přímá spojovací čára 3"/>
            <p:cNvCxnSpPr/>
            <p:nvPr userDrawn="1"/>
          </p:nvCxnSpPr>
          <p:spPr>
            <a:xfrm>
              <a:off x="252383" y="6610752"/>
              <a:ext cx="8715726" cy="1601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9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428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 userDrawn="1"/>
        </p:nvSpPr>
        <p:spPr>
          <a:xfrm>
            <a:off x="2879812" y="3295650"/>
            <a:ext cx="362100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>
                <a:solidFill>
                  <a:srgbClr val="4A4A4C"/>
                </a:solidFill>
              </a:rPr>
              <a:t>a nyní naživo</a:t>
            </a:r>
            <a:r>
              <a:rPr lang="cs-CZ">
                <a:solidFill>
                  <a:srgbClr val="4A4A4C"/>
                </a:solidFill>
              </a:rPr>
              <a:t>...</a:t>
            </a:r>
          </a:p>
        </p:txBody>
      </p:sp>
      <p:grpSp>
        <p:nvGrpSpPr>
          <p:cNvPr id="7" name="Skupina 18"/>
          <p:cNvGrpSpPr>
            <a:grpSpLocks/>
          </p:cNvGrpSpPr>
          <p:nvPr userDrawn="1"/>
        </p:nvGrpSpPr>
        <p:grpSpPr bwMode="auto">
          <a:xfrm rot="10800000">
            <a:off x="244475" y="766763"/>
            <a:ext cx="8718550" cy="34925"/>
            <a:chOff x="252383" y="6577136"/>
            <a:chExt cx="8718901" cy="35217"/>
          </a:xfrm>
        </p:grpSpPr>
        <p:cxnSp>
          <p:nvCxnSpPr>
            <p:cNvPr id="8" name="Přímá spojovací čára 7"/>
            <p:cNvCxnSpPr/>
            <p:nvPr userDrawn="1"/>
          </p:nvCxnSpPr>
          <p:spPr>
            <a:xfrm>
              <a:off x="263495" y="6585140"/>
              <a:ext cx="8715726" cy="0"/>
            </a:xfrm>
            <a:prstGeom prst="line">
              <a:avLst/>
            </a:prstGeom>
            <a:ln w="25400">
              <a:solidFill>
                <a:srgbClr val="FBB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 userDrawn="1"/>
          </p:nvCxnSpPr>
          <p:spPr>
            <a:xfrm>
              <a:off x="260320" y="6642768"/>
              <a:ext cx="8715726" cy="1600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3C9-D43A-5949-A201-C205D1CDAB91}" type="datetimeFigureOut">
              <a:t>19.09.12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EA1-440C-9449-97B5-B72B5F67B1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0063" y="1643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E1C3799-C25D-4F06-91AA-2B34CE3D7F29}" type="datetime1">
              <a:rPr lang="cs-CZ"/>
              <a:pPr>
                <a:defRPr/>
              </a:pPr>
              <a:t>19.09.12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6B6BDB3-B420-456F-A4DA-8D5A64B67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ransition xmlns:p14="http://schemas.microsoft.com/office/powerpoint/2010/main"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4B4B4B"/>
          </a:solidFill>
          <a:latin typeface="Arial" pitchFamily="34" charset="0"/>
          <a:ea typeface="Arial" pitchFamily="-106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4A4A4C"/>
          </a:solidFill>
          <a:latin typeface="Arial" pitchFamily="34" charset="0"/>
          <a:ea typeface="Arial" pitchFamily="-106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BB714"/>
        </a:buClr>
        <a:buFont typeface="Wingdings" pitchFamily="2" charset="2"/>
        <a:buChar char="§"/>
        <a:defRPr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sarpa@gmail.co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jedatovaschranka.cz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znam.gov.cz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toveschranky.info" TargetMode="External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znam.gov.cz" TargetMode="External"/><Relationship Id="rId3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dstest.cz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381000" y="3032956"/>
            <a:ext cx="7286625" cy="1404156"/>
          </a:xfrm>
        </p:spPr>
        <p:txBody>
          <a:bodyPr/>
          <a:lstStyle/>
          <a:p>
            <a:r>
              <a:rPr lang="cs-CZ" sz="3200" dirty="0" smtClean="0"/>
              <a:t>Ovládání datové schránky </a:t>
            </a:r>
            <a:br>
              <a:rPr lang="cs-CZ" sz="3200" dirty="0" smtClean="0"/>
            </a:br>
            <a:r>
              <a:rPr lang="cs-CZ" sz="3200" dirty="0" smtClean="0"/>
              <a:t>– zkušenosti po zřízení advokátům</a:t>
            </a:r>
            <a:endParaRPr lang="cs-CZ" sz="2200" b="0" dirty="0" smtClean="0"/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381000" y="4919246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b="1" dirty="0" smtClean="0">
                <a:solidFill>
                  <a:srgbClr val="4A4A4C"/>
                </a:solidFill>
              </a:rPr>
              <a:t>Ing. Pavel Tesař</a:t>
            </a:r>
            <a:endParaRPr lang="en-US" b="1" dirty="0">
              <a:solidFill>
                <a:srgbClr val="4A4A4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200" dirty="0" smtClean="0">
                <a:solidFill>
                  <a:srgbClr val="4A4A4C"/>
                </a:solidFill>
              </a:rPr>
              <a:t>konzultant Ministerstva vnitra pro datové schránky</a:t>
            </a:r>
          </a:p>
          <a:p>
            <a:pPr>
              <a:spcBef>
                <a:spcPts val="0"/>
              </a:spcBef>
            </a:pPr>
            <a:endParaRPr lang="cs-CZ" sz="2200" dirty="0">
              <a:solidFill>
                <a:srgbClr val="4A4A4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200" dirty="0">
                <a:solidFill>
                  <a:srgbClr val="4A4A4C"/>
                </a:solidFill>
              </a:rPr>
              <a:t>email: </a:t>
            </a:r>
            <a:r>
              <a:rPr lang="cs-CZ" sz="2200" dirty="0">
                <a:solidFill>
                  <a:srgbClr val="4A4A4C"/>
                </a:solidFill>
                <a:hlinkClick r:id="rId3"/>
              </a:rPr>
              <a:t>tesarpa@gmail.com</a:t>
            </a:r>
            <a:r>
              <a:rPr lang="cs-CZ" sz="2200" dirty="0">
                <a:solidFill>
                  <a:srgbClr val="4A4A4C"/>
                </a:solidFill>
              </a:rPr>
              <a:t>, 	</a:t>
            </a:r>
          </a:p>
          <a:p>
            <a:pPr>
              <a:spcBef>
                <a:spcPts val="0"/>
              </a:spcBef>
            </a:pPr>
            <a:endParaRPr lang="cs-CZ" sz="2200" dirty="0">
              <a:solidFill>
                <a:srgbClr val="4A4A4C"/>
              </a:solidFill>
            </a:endParaRPr>
          </a:p>
        </p:txBody>
      </p:sp>
      <p:pic>
        <p:nvPicPr>
          <p:cNvPr id="8197" name="Obrázek 9" descr="DS_logoty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76" y="1676400"/>
            <a:ext cx="29591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9532" y="368660"/>
            <a:ext cx="72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>
                <a:solidFill>
                  <a:srgbClr val="4B4B4B"/>
                </a:solidFill>
              </a:rPr>
              <a:t>Datové schránky a advokáti</a:t>
            </a:r>
            <a:endParaRPr lang="en-US" b="1" cap="all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426740" cy="720079"/>
          </a:xfrm>
        </p:spPr>
        <p:txBody>
          <a:bodyPr/>
          <a:lstStyle/>
          <a:p>
            <a:r>
              <a:rPr lang="en-US"/>
              <a:t>Datová zpráva ISDS se skládá z těchto částí: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59632" y="2276872"/>
            <a:ext cx="7272808" cy="4068452"/>
            <a:chOff x="3023828" y="2816932"/>
            <a:chExt cx="5832648" cy="3528392"/>
          </a:xfrm>
        </p:grpSpPr>
        <p:sp>
          <p:nvSpPr>
            <p:cNvPr id="4" name="Rounded Rectangle 3"/>
            <p:cNvSpPr/>
            <p:nvPr/>
          </p:nvSpPr>
          <p:spPr>
            <a:xfrm>
              <a:off x="3023828" y="2816932"/>
              <a:ext cx="5832648" cy="352839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59932" y="3537012"/>
              <a:ext cx="4716524" cy="2700300"/>
            </a:xfrm>
            <a:prstGeom prst="roundRect">
              <a:avLst/>
            </a:prstGeom>
            <a:solidFill>
              <a:srgbClr val="FBB71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2967335"/>
              <a:ext cx="368562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Elektronická značka MV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75956" y="3753036"/>
              <a:ext cx="22682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Obálka zprávy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24028" y="4401108"/>
              <a:ext cx="3636404" cy="1692188"/>
            </a:xfrm>
            <a:prstGeom prst="roundRect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12060" y="4653136"/>
              <a:ext cx="151216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Přílohy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0186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498748" cy="720079"/>
          </a:xfrm>
        </p:spPr>
        <p:txBody>
          <a:bodyPr/>
          <a:lstStyle/>
          <a:p>
            <a:r>
              <a:rPr lang="en-US"/>
              <a:t>Datová zpráva ISDS se skládá z těchto částí: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9632" y="2276872"/>
            <a:ext cx="7272808" cy="40684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8904" y="2450296"/>
            <a:ext cx="5495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en-US" b="1">
                <a:solidFill>
                  <a:srgbClr val="4B4B4B"/>
                </a:solidFill>
              </a:rPr>
              <a:t>Elektronická značka MV</a:t>
            </a:r>
          </a:p>
          <a:p>
            <a:pPr marL="0" lvl="1"/>
            <a:endParaRPr lang="en-US" b="1">
              <a:solidFill>
                <a:srgbClr val="4B4B4B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Osvědčuje integritu datové zprávy, tedy, že s obálka ani obsah nebyl pozměněn.</a:t>
            </a:r>
          </a:p>
          <a:p>
            <a:pPr marL="0" lvl="1"/>
            <a:endParaRPr lang="en-US">
              <a:solidFill>
                <a:srgbClr val="4B4B4B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Osvědčuje autenticitu datové zprávy, tedy, že datová zpráva pochází </a:t>
            </a:r>
            <a:br>
              <a:rPr lang="en-US">
                <a:solidFill>
                  <a:srgbClr val="4B4B4B"/>
                </a:solidFill>
              </a:rPr>
            </a:br>
            <a:r>
              <a:rPr lang="en-US">
                <a:solidFill>
                  <a:srgbClr val="4B4B4B"/>
                </a:solidFill>
              </a:rPr>
              <a:t>z ISDS</a:t>
            </a:r>
          </a:p>
        </p:txBody>
      </p:sp>
    </p:spTree>
    <p:extLst>
      <p:ext uri="{BB962C8B-B14F-4D97-AF65-F5344CB8AC3E}">
        <p14:creationId xmlns:p14="http://schemas.microsoft.com/office/powerpoint/2010/main" val="29173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390736" cy="720079"/>
          </a:xfrm>
        </p:spPr>
        <p:txBody>
          <a:bodyPr/>
          <a:lstStyle/>
          <a:p>
            <a:r>
              <a:rPr lang="en-US"/>
              <a:t>Datová zpráva ISDS se skládá z těchto částí: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9632" y="2276872"/>
            <a:ext cx="7272808" cy="40684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5318" y="3104964"/>
            <a:ext cx="5881098" cy="3113611"/>
          </a:xfrm>
          <a:prstGeom prst="roundRect">
            <a:avLst/>
          </a:prstGeom>
          <a:solidFill>
            <a:srgbClr val="FBB7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3889" y="2450296"/>
            <a:ext cx="4595655" cy="532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1" algn="ctr"/>
            <a:r>
              <a:rPr lang="en-US" b="1">
                <a:solidFill>
                  <a:srgbClr val="4B4B4B"/>
                </a:solidFill>
              </a:rPr>
              <a:t>Elektronická značka MV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3788" y="3379636"/>
            <a:ext cx="266429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en-US" b="1">
                <a:solidFill>
                  <a:srgbClr val="4B4B4B"/>
                </a:solidFill>
              </a:rPr>
              <a:t>Obálka zprávy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ID zprávy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odesílatel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adresát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číslo jednací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spisová značka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věc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080" y="3366284"/>
            <a:ext cx="320435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en-US" b="1">
                <a:solidFill>
                  <a:srgbClr val="4B4B4B"/>
                </a:solidFill>
              </a:rPr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do vlastních rukou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náhradní doručení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čas dodání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čas doručení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typ zprávy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stav zprávy</a:t>
            </a:r>
          </a:p>
        </p:txBody>
      </p:sp>
    </p:spTree>
    <p:extLst>
      <p:ext uri="{BB962C8B-B14F-4D97-AF65-F5344CB8AC3E}">
        <p14:creationId xmlns:p14="http://schemas.microsoft.com/office/powerpoint/2010/main" val="34204901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6518528" cy="720079"/>
          </a:xfrm>
        </p:spPr>
        <p:txBody>
          <a:bodyPr/>
          <a:lstStyle/>
          <a:p>
            <a:r>
              <a:rPr lang="en-US"/>
              <a:t>Datová zpráva se skládá z těchto částí: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59632" y="2276872"/>
            <a:ext cx="7272808" cy="4068452"/>
            <a:chOff x="3023828" y="2816932"/>
            <a:chExt cx="5832648" cy="3528392"/>
          </a:xfrm>
        </p:grpSpPr>
        <p:sp>
          <p:nvSpPr>
            <p:cNvPr id="4" name="Rounded Rectangle 3"/>
            <p:cNvSpPr/>
            <p:nvPr/>
          </p:nvSpPr>
          <p:spPr>
            <a:xfrm>
              <a:off x="3023828" y="2816932"/>
              <a:ext cx="5832648" cy="352839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59932" y="3537012"/>
              <a:ext cx="4716524" cy="2700300"/>
            </a:xfrm>
            <a:prstGeom prst="roundRect">
              <a:avLst/>
            </a:prstGeom>
            <a:solidFill>
              <a:srgbClr val="FBB71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2967335"/>
              <a:ext cx="368562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Elektronická značka MV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75956" y="3753036"/>
              <a:ext cx="22682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Obálka zprávy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24028" y="4401108"/>
              <a:ext cx="3636404" cy="1692188"/>
            </a:xfrm>
            <a:prstGeom prst="roundRect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12060" y="4653136"/>
              <a:ext cx="3224675" cy="13612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lvl="1"/>
              <a:r>
                <a:rPr lang="en-US" b="1">
                  <a:solidFill>
                    <a:srgbClr val="4B4B4B"/>
                  </a:solidFill>
                </a:rPr>
                <a:t>Přílohy</a:t>
              </a:r>
            </a:p>
            <a:p>
              <a:pPr marL="342900" lvl="1" indent="-342900">
                <a:buFont typeface="Arial"/>
                <a:buChar char="•"/>
              </a:pPr>
              <a:r>
                <a:rPr lang="en-US">
                  <a:solidFill>
                    <a:srgbClr val="4B4B4B"/>
                  </a:solidFill>
                </a:rPr>
                <a:t>jeden nebo více souborů</a:t>
              </a:r>
              <a:br>
                <a:rPr lang="en-US">
                  <a:solidFill>
                    <a:srgbClr val="4B4B4B"/>
                  </a:solidFill>
                </a:rPr>
              </a:br>
              <a:r>
                <a:rPr lang="en-US">
                  <a:solidFill>
                    <a:srgbClr val="4B4B4B"/>
                  </a:solidFill>
                </a:rPr>
                <a:t>v některém z povolených formátů (viz Vyhláška)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862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39752" y="224644"/>
            <a:ext cx="658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4A4A4C"/>
                </a:solidFill>
              </a:rPr>
              <a:t>Ukázka obálky datové zprávy ISDS</a:t>
            </a:r>
          </a:p>
        </p:txBody>
      </p:sp>
      <p:pic>
        <p:nvPicPr>
          <p:cNvPr id="6" name="Picture 5" descr="Screen Shot 2012-06-20 at 21.3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700808"/>
            <a:ext cx="8775548" cy="36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727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Vyhláška definuje některá omezení datové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maximální velikost DZ je 10 MB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přílohy mohou být pouze v povolených formátech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prakticky toto nepředstavuje omezení, protože vyhláška povoluje širokou paletu formátů (MS Office, PDF, OpenOffice, JPG, ZFO atd.)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přílohy nesmí obsahovat škodlivý kód (např. viry)</a:t>
            </a:r>
          </a:p>
          <a:p>
            <a:endParaRPr lang="en-US"/>
          </a:p>
          <a:p>
            <a:r>
              <a:rPr lang="en-US"/>
              <a:t>Doba uložení datové zprávy v ISDS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90 dnů od okamžiku, kdy k datové zprávě získal přístup uživatel schránky, který měl oprávnění zprávu číst nebo uložit </a:t>
            </a:r>
          </a:p>
        </p:txBody>
      </p:sp>
    </p:spTree>
    <p:extLst>
      <p:ext uri="{BB962C8B-B14F-4D97-AF65-F5344CB8AC3E}">
        <p14:creationId xmlns:p14="http://schemas.microsoft.com/office/powerpoint/2010/main" val="8430634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Dodejka = Doručenka = Nedoručenka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Pozor, obsah se v čase může měnit!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Ve výjimečných případech dochází k odvolání doručení zprávy.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Technicky je formát všech tří dokladů stejný, liší se jen obsahem.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Dodejka je dostupná jak odesílateli, tak i příjemci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Dodejka obsahuje základní informace z obálky DZ: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odesílatel, příjemce, věc, číslo jednací atd.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čas dodání DZ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čas doručení DZ (pokud již nastalo)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čas oznámení zprávy za nedoručitelnou (pokud to nastalo)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výpis událostí spojených s touto zprávou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slouží k rozlišení, zda k doručení došlo na základě fikce nebo přihlášením uživatele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rozlišuje, jaký typ uživatele způsobil doručení (oprávněná nebo pověřená os.)</a:t>
            </a:r>
          </a:p>
        </p:txBody>
      </p:sp>
    </p:spTree>
    <p:extLst>
      <p:ext uri="{BB962C8B-B14F-4D97-AF65-F5344CB8AC3E}">
        <p14:creationId xmlns:p14="http://schemas.microsoft.com/office/powerpoint/2010/main" val="18494098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9752" y="224644"/>
            <a:ext cx="658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4A4A4C"/>
                </a:solidFill>
              </a:rPr>
              <a:t>Ukázka doručenky – tabulka událostí</a:t>
            </a:r>
          </a:p>
        </p:txBody>
      </p:sp>
      <p:pic>
        <p:nvPicPr>
          <p:cNvPr id="4" name="Picture 3" descr="Screen Shot 2012-06-20 at 21.3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796"/>
            <a:ext cx="9144000" cy="45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637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Uživatelský portál ISDS</a:t>
            </a:r>
          </a:p>
          <a:p>
            <a:pPr marL="580500" lvl="1" indent="-342900">
              <a:buFont typeface="Arial"/>
              <a:buChar char="•"/>
            </a:pPr>
            <a:r>
              <a:rPr lang="en-US">
                <a:hlinkClick r:id="rId2"/>
              </a:rPr>
              <a:t>www.mojedatovaschranka.cz</a:t>
            </a: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jednoduchá webová aplikace, dostupná prostřednictvím internetu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základní funkce pro odesílání a příjem datových zpráv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zcela dostačující pro jednotlivce a malé organizace</a:t>
            </a:r>
          </a:p>
          <a:p>
            <a:pPr lvl="1" indent="0">
              <a:buNone/>
            </a:pPr>
            <a:endParaRPr lang="en-US"/>
          </a:p>
          <a:p>
            <a:pPr marL="580500" lvl="1" indent="-34290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87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Uživatelský portál ISDS</a:t>
            </a:r>
          </a:p>
        </p:txBody>
      </p:sp>
      <p:pic>
        <p:nvPicPr>
          <p:cNvPr id="4" name="Picture 3" descr="Screen Shot 2012-06-20 at 21.44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804"/>
            <a:ext cx="9144000" cy="47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32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cs-CZ"/>
              <a:t>Osnova</a:t>
            </a:r>
            <a:r>
              <a:rPr lang="en-US">
                <a:effectLst/>
              </a:rPr>
              <a:t> prezentace</a:t>
            </a:r>
            <a:endParaRPr lang="cs-CZ" cap="none" dirty="0" smtClean="0">
              <a:solidFill>
                <a:srgbClr val="4A4A4C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720" y="1736812"/>
            <a:ext cx="8501122" cy="4680519"/>
          </a:xfrm>
        </p:spPr>
        <p:txBody>
          <a:bodyPr/>
          <a:lstStyle/>
          <a:p>
            <a:pPr marL="3600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/>
              <a:t>Proces zřízení datových schránek advokátům</a:t>
            </a:r>
          </a:p>
          <a:p>
            <a:pPr marL="3600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/>
              <a:t>Nejčastější problémy a dotazy</a:t>
            </a:r>
          </a:p>
          <a:p>
            <a:pPr marL="3600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/>
              <a:t>Základní pojmy </a:t>
            </a:r>
          </a:p>
          <a:p>
            <a:pPr marL="3600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/>
              <a:t>Co potřebujete pro přístup do datové schránky</a:t>
            </a:r>
            <a:endParaRPr lang="en-US" sz="2400" b="1"/>
          </a:p>
          <a:p>
            <a:pPr marL="3600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/>
              <a:t>Správa datové schránky</a:t>
            </a:r>
          </a:p>
          <a:p>
            <a:pPr marL="3600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/>
              <a:t>Ověření autenticity datové zprávy</a:t>
            </a:r>
            <a:endParaRPr lang="en-US" sz="2400" b="1"/>
          </a:p>
          <a:p>
            <a:pPr marL="3600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/>
              <a:t>Informační zdroje</a:t>
            </a:r>
            <a:endParaRPr lang="en-US" sz="2400" b="1"/>
          </a:p>
          <a:p>
            <a:pPr marL="3600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/>
              <a:t>Práce s datovými zprávami</a:t>
            </a:r>
            <a:endParaRPr lang="en-US" sz="2400" b="1"/>
          </a:p>
          <a:p>
            <a:endParaRPr lang="en-US" b="1"/>
          </a:p>
          <a:p>
            <a:endParaRPr lang="en-US" b="1"/>
          </a:p>
          <a:p>
            <a:endParaRPr lang="cs-CZ" b="1"/>
          </a:p>
          <a:p>
            <a:endParaRPr lang="en-US" b="1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20788"/>
            <a:ext cx="8501122" cy="2412269"/>
          </a:xfrm>
        </p:spPr>
        <p:txBody>
          <a:bodyPr/>
          <a:lstStyle/>
          <a:p>
            <a:pPr lvl="0"/>
            <a:r>
              <a:rPr lang="en-US"/>
              <a:t>Rozhraní ISDS pro aplikace třetích stran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veřejně definované a přístupné aplikační rozhraní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umožňuje ovládání datové schránky z jiné aplikace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např. komfortní propojení s funkcemi spisové služby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desítky dostupných alternativních aplikací, některé i zdarma</a:t>
            </a:r>
            <a:br>
              <a:rPr lang="en-US"/>
            </a:br>
            <a:r>
              <a:rPr lang="en-US"/>
              <a:t>(doplněk pro MS Outlook, Multischránka, DSGUI, PROSPIS a další)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</p:txBody>
      </p:sp>
      <p:pic>
        <p:nvPicPr>
          <p:cNvPr id="4" name="Picture 3" descr="Screen Shot 2012-01-07 at 20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-16347"/>
            <a:ext cx="5220580" cy="759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08" y="3969060"/>
            <a:ext cx="1368152" cy="2542876"/>
          </a:xfrm>
          <a:prstGeom prst="rect">
            <a:avLst/>
          </a:prstGeom>
        </p:spPr>
      </p:pic>
      <p:pic>
        <p:nvPicPr>
          <p:cNvPr id="8" name="Picture 7" descr="Screen Shot 2012-03-26 at 9.46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76" y="3903780"/>
            <a:ext cx="2843808" cy="2586872"/>
          </a:xfrm>
          <a:prstGeom prst="rect">
            <a:avLst/>
          </a:prstGeom>
        </p:spPr>
      </p:pic>
      <p:pic>
        <p:nvPicPr>
          <p:cNvPr id="7" name="Picture 6" descr="Screen Shot 2012-09-18 at 10.29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4041068"/>
            <a:ext cx="3024336" cy="9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25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Co potřebujete pro ovládání datové schránky</a:t>
            </a:r>
            <a:r>
              <a:rPr lang="en-US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cs-CZ"/>
              <a:t>Požadavky pro přístup pomocí webového portálu ISDS</a:t>
            </a:r>
          </a:p>
          <a:p>
            <a:pPr marL="580500" lvl="1" indent="-342900">
              <a:buFont typeface="Arial"/>
              <a:buChar char="•"/>
            </a:pPr>
            <a:r>
              <a:rPr lang="cs-CZ"/>
              <a:t>běžný kancelářský počítač nebo notebook s připojením na internet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operační systém Microsoft Windows, minimálně ve verzi XP (SP3)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případně jiný OS (Mac OS, Linux)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aktualizovaný internetový prohlížeč (min. Internet Explorer 8)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případně Google Chrome, Mozilla Firefox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doplněk Software602 XML Filler (pro práci s uloženými zprávami)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Nainstalovaný kořenový certifikát autority GeoTrust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na většině operačních systémů je automaticky přítomen</a:t>
            </a:r>
          </a:p>
          <a:p>
            <a:pPr marL="875700" lvl="2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Návody k instalaci doplňku a kořenového certifikátu jsou na webu www.datoveschranky.info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57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Přihlášení do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8282724" cy="2844315"/>
          </a:xfrm>
        </p:spPr>
        <p:txBody>
          <a:bodyPr/>
          <a:lstStyle/>
          <a:p>
            <a:pPr lvl="0"/>
            <a:r>
              <a:rPr lang="en-US"/>
              <a:t>Prvotní přístupové údaje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jméno + heslo, heslo je nutné nejpozději po pátém příhlášení změnit, platnost hesla je nastavena na 90 dnů (expiraci lze vypnout)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Picture 5" descr="Screen Shot 2012-06-20 at 21.4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2871936"/>
            <a:ext cx="6489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4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Přihlášení do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8642764" cy="4729123"/>
          </a:xfrm>
        </p:spPr>
        <p:txBody>
          <a:bodyPr/>
          <a:lstStyle/>
          <a:p>
            <a:r>
              <a:rPr lang="en-US"/>
              <a:t>Rozšířené možnosti zabezpečeného přihlášení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bezpečnostním kódem doručeným formou SMS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obdoba potvrzení platebního příkazu v el. bankovnictví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bezp. kódem vygenerovaným jiným zařízením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např. aplikací v mobilním telefonu nebo pomocí tokenu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komerčním certifikátem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musí být vydán uznávanou</a:t>
            </a:r>
            <a:br>
              <a:rPr lang="en-US"/>
            </a:br>
            <a:r>
              <a:rPr lang="en-US"/>
              <a:t>certifikační autoritou </a:t>
            </a:r>
            <a:br>
              <a:rPr lang="en-US"/>
            </a:br>
            <a:r>
              <a:rPr lang="en-US"/>
              <a:t>(I.CA, Postsignum, e-identity)</a:t>
            </a:r>
          </a:p>
          <a:p>
            <a:endParaRPr lang="en-US"/>
          </a:p>
        </p:txBody>
      </p:sp>
      <p:pic>
        <p:nvPicPr>
          <p:cNvPr id="4" name="Picture 3" descr="Screen Shot 2012-01-07 at 20.5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3825044"/>
            <a:ext cx="4139580" cy="26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497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448780"/>
            <a:ext cx="8501122" cy="4909143"/>
          </a:xfrm>
        </p:spPr>
        <p:txBody>
          <a:bodyPr/>
          <a:lstStyle/>
          <a:p>
            <a:pPr lvl="0"/>
            <a:r>
              <a:rPr lang="en-US"/>
              <a:t>Nastavení notifikací emailem</a:t>
            </a:r>
          </a:p>
        </p:txBody>
      </p:sp>
      <p:pic>
        <p:nvPicPr>
          <p:cNvPr id="5" name="Picture 4" descr="Screen Shot 2012-06-20 at 21.52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76" y="2289832"/>
            <a:ext cx="6413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51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7"/>
            <a:ext cx="8534752" cy="1044116"/>
          </a:xfrm>
        </p:spPr>
        <p:txBody>
          <a:bodyPr/>
          <a:lstStyle/>
          <a:p>
            <a:pPr lvl="0"/>
            <a:r>
              <a:rPr lang="en-US"/>
              <a:t>Nastavení notifikací SMS-kou:	</a:t>
            </a:r>
          </a:p>
          <a:p>
            <a:pPr lvl="0"/>
            <a:r>
              <a:rPr lang="en-US"/>
              <a:t>cena jedné zprávy činí 3 Kč</a:t>
            </a:r>
          </a:p>
        </p:txBody>
      </p:sp>
      <p:pic>
        <p:nvPicPr>
          <p:cNvPr id="4" name="Picture 3" descr="Screen Shot 2012-06-20 at 21.5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84" y="2689944"/>
            <a:ext cx="68072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228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Přidání pověřené osoby nebo administrátora</a:t>
            </a:r>
          </a:p>
          <a:p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Můžete přidělit následující oprávnění: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administrátor = právo přidávat další uživatele, rušit uživatele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číst běžné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číst zprávy do vlastních rukou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vytvářet a odesílat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prohlížet seznamy datových zpráv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vyhledávat datové schránky</a:t>
            </a:r>
          </a:p>
        </p:txBody>
      </p:sp>
    </p:spTree>
    <p:extLst>
      <p:ext uri="{BB962C8B-B14F-4D97-AF65-F5344CB8AC3E}">
        <p14:creationId xmlns:p14="http://schemas.microsoft.com/office/powerpoint/2010/main" val="40406584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Kontrola seznamu uživatelů</a:t>
            </a:r>
          </a:p>
          <a:p>
            <a:endParaRPr lang="en-US"/>
          </a:p>
        </p:txBody>
      </p:sp>
      <p:pic>
        <p:nvPicPr>
          <p:cNvPr id="5" name="Picture 4" descr="Screen Shot 2012-06-20 at 21.54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16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80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Ověření integrity datové zprávy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/>
              <a:t>Ověření integrity dokumentu</a:t>
            </a:r>
            <a:r>
              <a:rPr lang="en-US">
                <a:effectLst/>
              </a:rPr>
              <a:t> 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Otevřete datovou zprávu v prostředí aplikace Software602 XML Filler. V pravé části okna je základní informace o integritě zprávy.</a:t>
            </a:r>
          </a:p>
          <a:p>
            <a:pPr marL="342900" indent="-342900">
              <a:buFont typeface="Arial"/>
              <a:buChar char="•"/>
            </a:pPr>
            <a:endParaRPr lang="en-US"/>
          </a:p>
        </p:txBody>
      </p:sp>
      <p:pic>
        <p:nvPicPr>
          <p:cNvPr id="6" name="Picture 5" descr="Screen Shot 2012-01-07 at 21.0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6912768" cy="3744416"/>
          </a:xfrm>
          <a:prstGeom prst="rect">
            <a:avLst/>
          </a:prstGeom>
        </p:spPr>
      </p:pic>
      <p:pic>
        <p:nvPicPr>
          <p:cNvPr id="7" name="Picture 6" descr="Screen Shot 2012-01-07 at 21.0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717032"/>
            <a:ext cx="3149600" cy="269240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3383868" y="3681028"/>
            <a:ext cx="3204356" cy="9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62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Ověření integrity datové zprávy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/>
              <a:t>Ověření integrity dokumentu</a:t>
            </a:r>
            <a:r>
              <a:rPr lang="en-US"/>
              <a:t> </a:t>
            </a:r>
          </a:p>
          <a:p>
            <a:pPr marL="694800" lvl="1" indent="-457200">
              <a:buFont typeface="+mj-lt"/>
              <a:buAutoNum type="arabicPeriod" startAt="2"/>
            </a:pPr>
            <a:r>
              <a:rPr lang="en-US"/>
              <a:t>Detaily o časovém razítku a el. značce MV</a:t>
            </a:r>
          </a:p>
          <a:p>
            <a:pPr lvl="1" indent="0">
              <a:lnSpc>
                <a:spcPct val="50000"/>
              </a:lnSpc>
              <a:buNone/>
            </a:pPr>
            <a:r>
              <a:rPr lang="en-US">
                <a:solidFill>
                  <a:srgbClr val="0000FF"/>
                </a:solidFill>
              </a:rPr>
              <a:t>Autentická zpráva je označena takto</a:t>
            </a:r>
          </a:p>
          <a:p>
            <a:pPr lvl="1" indent="0">
              <a:lnSpc>
                <a:spcPct val="50000"/>
              </a:lnSpc>
              <a:buNone/>
            </a:pPr>
            <a:r>
              <a:rPr lang="en-US">
                <a:solidFill>
                  <a:srgbClr val="0000FF"/>
                </a:solidFill>
              </a:rPr>
              <a:t>“informační systém datových schránek – produkční prostředí”</a:t>
            </a:r>
          </a:p>
        </p:txBody>
      </p:sp>
      <p:pic>
        <p:nvPicPr>
          <p:cNvPr id="4" name="Picture 3" descr="Screen Shot 2012-01-07 at 21.0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00718"/>
            <a:ext cx="3953994" cy="3560629"/>
          </a:xfrm>
          <a:prstGeom prst="rect">
            <a:avLst/>
          </a:prstGeom>
        </p:spPr>
      </p:pic>
      <p:pic>
        <p:nvPicPr>
          <p:cNvPr id="5" name="Picture 4" descr="Screen Shot 2012-01-07 at 21.0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946027"/>
            <a:ext cx="4031940" cy="36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82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 zřízení datové schránky advokáta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Zřízení datových schránek proběhlo podle plánu.</a:t>
            </a:r>
          </a:p>
          <a:p>
            <a:pPr marL="342900" indent="-342900">
              <a:buFont typeface="Arial"/>
              <a:buChar char="•"/>
            </a:pPr>
            <a:r>
              <a:rPr lang="en-US" b="0"/>
              <a:t>MV zřídilo schránky na pokyn České advokátní komory.</a:t>
            </a:r>
          </a:p>
          <a:p>
            <a:pPr marL="342900" indent="-342900">
              <a:buFont typeface="Arial"/>
              <a:buChar char="•"/>
            </a:pPr>
            <a:r>
              <a:rPr lang="en-US" b="0"/>
              <a:t>Až na několik výjimek jsou všechny datové schránky advokátů zpřístupněny.</a:t>
            </a:r>
          </a:p>
          <a:p>
            <a:pPr marL="342900" indent="-342900">
              <a:buFont typeface="Arial"/>
              <a:buChar char="•"/>
            </a:pPr>
            <a:r>
              <a:rPr lang="en-US" b="0"/>
              <a:t>Kontrolu stavu můžete provést v Seznamu datových schránek = </a:t>
            </a:r>
            <a:r>
              <a:rPr lang="en-US" b="0">
                <a:hlinkClick r:id="rId2"/>
              </a:rPr>
              <a:t>http://seznam.gov.cz</a:t>
            </a:r>
            <a:endParaRPr lang="en-US" b="0"/>
          </a:p>
          <a:p>
            <a:pPr marL="580500" lvl="1" indent="-342900">
              <a:buFont typeface="Arial"/>
              <a:buChar char="•"/>
            </a:pPr>
            <a:r>
              <a:rPr lang="en-US"/>
              <a:t>Pokud zde nejte uvedeni, znamená to, že Vaše datová schránka není zřízena a zpřístupněna.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18279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nástroj pro ověření zprávy v prostředí ISDS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ISDS poskytuje nástroj pro ověření autenticity DZ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uloženou datovou zprávu ve formátu ZFO předložíte systému </a:t>
            </a:r>
            <a:br>
              <a:rPr lang="en-US"/>
            </a:br>
            <a:r>
              <a:rPr lang="en-US"/>
              <a:t>k posouzení.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55776" y="3897052"/>
            <a:ext cx="2016224" cy="828092"/>
          </a:xfrm>
          <a:prstGeom prst="straightConnector1">
            <a:avLst/>
          </a:prstGeom>
          <a:ln w="38100" cap="rnd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8970" y="3915420"/>
            <a:ext cx="1973250" cy="77372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2-06-20 at 21.5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28652"/>
            <a:ext cx="3035300" cy="1168400"/>
          </a:xfrm>
          <a:prstGeom prst="rect">
            <a:avLst/>
          </a:prstGeom>
        </p:spPr>
      </p:pic>
      <p:pic>
        <p:nvPicPr>
          <p:cNvPr id="10" name="Picture 9" descr="Screen Shot 2012-06-20 at 21.58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833156"/>
            <a:ext cx="3572949" cy="1354335"/>
          </a:xfrm>
          <a:prstGeom prst="rect">
            <a:avLst/>
          </a:prstGeom>
        </p:spPr>
      </p:pic>
      <p:pic>
        <p:nvPicPr>
          <p:cNvPr id="11" name="Picture 10" descr="Screen Shot 2012-06-20 at 21.5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89140"/>
            <a:ext cx="3533192" cy="18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894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důkazní materiál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4322284" cy="47291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Datová zpráva samotná</a:t>
            </a:r>
          </a:p>
          <a:p>
            <a:pPr marL="694800" lvl="1" indent="-457200">
              <a:buFont typeface="Arial"/>
              <a:buChar char="•"/>
            </a:pPr>
            <a:endParaRPr lang="en-US"/>
          </a:p>
          <a:p>
            <a:pPr marL="694800" lvl="1" indent="-457200">
              <a:buFont typeface="Arial"/>
              <a:buChar char="•"/>
            </a:pPr>
            <a:r>
              <a:rPr lang="en-US"/>
              <a:t>Jedině kompletní datová zpráva uložená ve formátu ZFO dokazuje, co bylo obsahem datové zprávy (přílohy). </a:t>
            </a:r>
          </a:p>
          <a:p>
            <a:pPr marL="694800" lvl="1" indent="-457200">
              <a:buFont typeface="Arial"/>
              <a:buChar char="•"/>
            </a:pPr>
            <a:endParaRPr lang="en-US"/>
          </a:p>
          <a:p>
            <a:pPr marL="694800" lvl="1" indent="-457200">
              <a:buFont typeface="Arial"/>
              <a:buChar char="•"/>
            </a:pPr>
            <a:r>
              <a:rPr lang="en-US"/>
              <a:t>Kdokoli má uloženou zprávu ve svém držení, může ověřit pomocí nástroje ISDS, zda se skutečně jedná o datovou zprávu dodanou prostřednictvím ISDS.</a:t>
            </a:r>
          </a:p>
        </p:txBody>
      </p:sp>
      <p:pic>
        <p:nvPicPr>
          <p:cNvPr id="4" name="Picture 3" descr="Screen Shot 2012-01-08 at 9.49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11" y="1804020"/>
            <a:ext cx="3959425" cy="46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79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důkazní materiál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2. Systémové záznamy ISDS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Správce ISDS (MV) může na základě žádosti oprávněného subjektu poskytnout výpis systémových záznamů o událostech: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ve vztahu k datové schránce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okolnosti zřízení datové schránky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změny schránky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seznamy dodaných i odeslaných zpráv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ve vztahu k datové zprávě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údaje z obálky datové zprávy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co způsobilo doručení zprávy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ve vztahu k uživateli datové schránky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od kdy do kdy měl přístup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doručení přístupových údajů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zda a kdy se přihlásil, z jaké IP adresy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nastavení notifikací</a:t>
            </a:r>
          </a:p>
          <a:p>
            <a:pPr marL="1152900" lvl="3" indent="-342900">
              <a:buFont typeface="Arial"/>
              <a:buChar char="•"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06896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79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Rozšiřující možnosti využití datové schránky</a:t>
            </a:r>
          </a:p>
          <a:p>
            <a:pPr marL="580500" lvl="1" indent="-342900">
              <a:buFont typeface="Arial"/>
              <a:buChar char="•"/>
            </a:pPr>
            <a:endParaRPr lang="en-US" b="1"/>
          </a:p>
          <a:p>
            <a:pPr marL="580500" lvl="1" indent="-342900">
              <a:buFont typeface="Arial"/>
              <a:buChar char="•"/>
            </a:pPr>
            <a:r>
              <a:rPr lang="en-US" b="1"/>
              <a:t>Poštovní datová zpráva (PDZ)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po uzavření smlouvy s Českou poštou můžete odesílat datové zprávy </a:t>
            </a:r>
            <a:br>
              <a:rPr lang="en-US"/>
            </a:br>
            <a:r>
              <a:rPr lang="en-US"/>
              <a:t>i soukromoprávním příjemcům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bohužel jen těm, kteří povolili příjem PDZ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výhody: rychlé, bezpečné, garantované doručení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mezi aktivní příjemce PDZ patří přes 20 tisíc uživatelů datových schránek</a:t>
            </a:r>
            <a:endParaRPr lang="en-US"/>
          </a:p>
          <a:p>
            <a:pPr marL="580500" lvl="1" indent="-342900">
              <a:buFont typeface="Arial"/>
              <a:buChar char="•"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 b="1"/>
              <a:t>Dlouhodobé úložiště datových zpráv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zajistí prodloužení úložní doby datových zpráv po 90-ti dnech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komerční služba České pošty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volitelná kapacita na 100 / 500 / 5000 zpráv</a:t>
            </a:r>
          </a:p>
        </p:txBody>
      </p:sp>
      <p:pic>
        <p:nvPicPr>
          <p:cNvPr id="4" name="Picture 3" descr="Screen Shot 2012-01-13 at 11.4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88548"/>
            <a:ext cx="1488244" cy="20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012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Rozšiřující možnosti využití datové schránky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Poštovní datové zprávy (PDZ) – jak aktivovat?</a:t>
            </a:r>
          </a:p>
          <a:p>
            <a:pPr marL="342900" lvl="1" indent="-342900"/>
            <a:r>
              <a:rPr lang="en-US" b="1"/>
              <a:t>krok 1</a:t>
            </a:r>
            <a:endParaRPr lang="en-US" b="1"/>
          </a:p>
          <a:p>
            <a:pPr marL="720000" lvl="2" indent="-342900">
              <a:buFont typeface="Arial"/>
              <a:buChar char="•"/>
            </a:pPr>
            <a:r>
              <a:rPr lang="en-US" sz="2000"/>
              <a:t>ve své datové schránce povolíte příjem PDZ</a:t>
            </a:r>
          </a:p>
          <a:p>
            <a:pPr marL="720000" lvl="3" indent="-342900">
              <a:buFont typeface="Arial"/>
              <a:buChar char="•"/>
            </a:pPr>
            <a:r>
              <a:rPr lang="en-US" sz="2000"/>
              <a:t>přijímání PDZ je bezplatné</a:t>
            </a:r>
          </a:p>
          <a:p>
            <a:endParaRPr lang="en-US" sz="2000">
              <a:latin typeface="Arial"/>
              <a:cs typeface="Arial" pitchFamily="-106" charset="0"/>
            </a:endParaRPr>
          </a:p>
          <a:p>
            <a:pPr lvl="1" indent="0">
              <a:buNone/>
            </a:pP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9572" y="3429000"/>
            <a:ext cx="8028892" cy="2628292"/>
            <a:chOff x="899592" y="2492896"/>
            <a:chExt cx="8028892" cy="2628292"/>
          </a:xfrm>
        </p:grpSpPr>
        <p:pic>
          <p:nvPicPr>
            <p:cNvPr id="5" name="Picture 4" descr="Screen Shot 2012-09-19 at 10.09.0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492896"/>
              <a:ext cx="6324600" cy="2438400"/>
            </a:xfrm>
            <a:prstGeom prst="rect">
              <a:avLst/>
            </a:prstGeom>
          </p:spPr>
        </p:pic>
        <p:pic>
          <p:nvPicPr>
            <p:cNvPr id="6" name="Picture 5" descr="Screen Shot 2012-09-19 at 10.09.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784" y="4587788"/>
              <a:ext cx="30607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8707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Rozšiřující možnosti využití datové schránky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Poštovní datové zprávy (PDZ) – jak aktivovat?</a:t>
            </a:r>
          </a:p>
          <a:p>
            <a:pPr marL="342900" lvl="1" indent="-342900"/>
            <a:r>
              <a:rPr lang="en-US" b="1"/>
              <a:t>krok 2</a:t>
            </a:r>
            <a:endParaRPr lang="en-US" b="1"/>
          </a:p>
          <a:p>
            <a:pPr marL="720000" lvl="2" indent="-342900">
              <a:buFont typeface="Arial"/>
              <a:buChar char="•"/>
            </a:pPr>
            <a:r>
              <a:rPr lang="en-US" sz="2000"/>
              <a:t>v Klientské z</a:t>
            </a:r>
            <a:r>
              <a:rPr lang="en-US" sz="2000"/>
              <a:t>óně na webu</a:t>
            </a:r>
            <a:r>
              <a:rPr lang="en-US" sz="2000"/>
              <a:t> </a:t>
            </a:r>
            <a:r>
              <a:rPr lang="en-US" sz="2000"/>
              <a:t>České pošty požádáte o aktivaci odesílání</a:t>
            </a:r>
            <a:endParaRPr lang="en-US" sz="2000"/>
          </a:p>
          <a:p>
            <a:pPr marL="720000" lvl="3" indent="-342900">
              <a:buFont typeface="Arial"/>
              <a:buChar char="•"/>
            </a:pPr>
            <a:r>
              <a:rPr lang="en-US" sz="2000"/>
              <a:t>odesílání PDZ je zpoplatněné</a:t>
            </a:r>
          </a:p>
          <a:p>
            <a:pPr marL="720000" lvl="3" indent="-342900">
              <a:buFont typeface="Arial"/>
              <a:buChar char="•"/>
            </a:pPr>
            <a:r>
              <a:rPr lang="en-US" sz="2000"/>
              <a:t>po vyplnění registračního formuláře je do Vaší datové schránky odeslána datová zpráva obsahující kontrolní PIN kód </a:t>
            </a:r>
          </a:p>
          <a:p>
            <a:pPr marL="720000" lvl="3" indent="-342900">
              <a:buFont typeface="Arial"/>
              <a:buChar char="•"/>
            </a:pPr>
            <a:r>
              <a:rPr lang="en-US" sz="2000"/>
              <a:t>PIN kód slouží k dokončení objednávky a aktivaci služby</a:t>
            </a:r>
          </a:p>
          <a:p>
            <a:pPr marL="720000" lvl="3" indent="-342900">
              <a:buFont typeface="Arial"/>
              <a:buChar char="•"/>
            </a:pPr>
            <a:endParaRPr lang="en-US" sz="2000"/>
          </a:p>
          <a:p>
            <a:pPr marL="720000" lvl="3" indent="-342900">
              <a:buFont typeface="Arial"/>
              <a:buChar char="•"/>
            </a:pPr>
            <a:endParaRPr lang="en-US" sz="2000"/>
          </a:p>
          <a:p>
            <a:endParaRPr lang="en-US" sz="2000">
              <a:latin typeface="Arial"/>
              <a:cs typeface="Arial" pitchFamily="-106" charset="0"/>
            </a:endParaRPr>
          </a:p>
          <a:p>
            <a:pPr lvl="1" indent="0">
              <a:buNone/>
            </a:pP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08500"/>
            <a:ext cx="50323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2042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Rozšiřující možnosti využití datové schránky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Poštovní datové zprávy (PDZ)</a:t>
            </a:r>
          </a:p>
          <a:p>
            <a:pPr marL="342900" lvl="1" indent="-342900">
              <a:buFont typeface="Arial"/>
              <a:buChar char="•"/>
            </a:pPr>
            <a:r>
              <a:rPr lang="en-US" b="1"/>
              <a:t>Ceny</a:t>
            </a:r>
            <a:endParaRPr lang="en-US" sz="2000"/>
          </a:p>
          <a:p>
            <a:pPr marL="720000" lvl="2" indent="-342900">
              <a:buFont typeface="Arial"/>
              <a:buChar char="•"/>
            </a:pPr>
            <a:r>
              <a:rPr lang="en-US" sz="2000"/>
              <a:t>odeslání Poštovní datové zprávy …….. 11,68 Kč </a:t>
            </a:r>
          </a:p>
          <a:p>
            <a:pPr marL="720000" lvl="2" indent="-342900">
              <a:buFont typeface="Arial"/>
              <a:buChar char="•"/>
            </a:pPr>
            <a:r>
              <a:rPr lang="en-US" sz="2000"/>
              <a:t>měsíční poplatek za využívání služby – podle počtu odeslaných zpráv v měsíci:</a:t>
            </a:r>
          </a:p>
          <a:p>
            <a:pPr marL="2754000" lvl="5" indent="0">
              <a:spcBef>
                <a:spcPts val="0"/>
              </a:spcBef>
              <a:buNone/>
            </a:pPr>
            <a:r>
              <a:rPr lang="en-US" sz="1800">
                <a:latin typeface="+mj-lt"/>
              </a:rPr>
              <a:t>1-10	  .............................. 	50 Kč</a:t>
            </a:r>
          </a:p>
          <a:p>
            <a:pPr marL="2754000" lvl="5" indent="0">
              <a:spcBef>
                <a:spcPts val="0"/>
              </a:spcBef>
              <a:buNone/>
            </a:pPr>
            <a:r>
              <a:rPr lang="en-US" sz="1800">
                <a:latin typeface="+mj-lt"/>
              </a:rPr>
              <a:t>11-50	  .............................. 	35 Kč</a:t>
            </a:r>
          </a:p>
          <a:p>
            <a:pPr marL="2754000" lvl="5" indent="0">
              <a:spcBef>
                <a:spcPts val="0"/>
              </a:spcBef>
              <a:buNone/>
            </a:pPr>
            <a:r>
              <a:rPr lang="en-US" sz="1800">
                <a:latin typeface="+mj-lt"/>
              </a:rPr>
              <a:t>nad 50      ..............................	20 Kč</a:t>
            </a:r>
          </a:p>
          <a:p>
            <a:pPr marL="424800" lvl="1" indent="-342900">
              <a:buFont typeface="Arial"/>
              <a:buChar char="•"/>
            </a:pPr>
            <a:endParaRPr lang="en-US" sz="2200" b="1"/>
          </a:p>
          <a:p>
            <a:pPr marL="424800" lvl="1" indent="-342900">
              <a:buFont typeface="Arial"/>
              <a:buChar char="•"/>
            </a:pPr>
            <a:r>
              <a:rPr lang="en-US" sz="2200" b="1"/>
              <a:t>Způsob úhrady</a:t>
            </a:r>
            <a:endParaRPr lang="en-US" sz="2000"/>
          </a:p>
          <a:p>
            <a:pPr marL="720000" lvl="2" indent="-342900">
              <a:buFont typeface="Arial"/>
              <a:buChar char="•"/>
            </a:pPr>
            <a:r>
              <a:rPr lang="en-US" sz="2000"/>
              <a:t>měsíčně na základě vystaveného daňového dokladu </a:t>
            </a:r>
          </a:p>
          <a:p>
            <a:pPr marL="720000" lvl="2" indent="-342900">
              <a:buFont typeface="Arial"/>
              <a:buChar char="•"/>
            </a:pPr>
            <a:r>
              <a:rPr lang="en-US" sz="2000"/>
              <a:t>v případě, že žádná zpráva nebyla v průběhu měsíce odeslána, měsíční poplatek za využívání služby není účtován a fakturace se neprovádí</a:t>
            </a:r>
          </a:p>
          <a:p>
            <a:pPr marL="377100" lvl="3" indent="0">
              <a:buNone/>
            </a:pPr>
            <a:endParaRPr lang="en-US" sz="2000"/>
          </a:p>
          <a:p>
            <a:pPr marL="720000" lvl="3" indent="-342900">
              <a:buFont typeface="Arial"/>
              <a:buChar char="•"/>
            </a:pPr>
            <a:endParaRPr lang="en-US" sz="2000"/>
          </a:p>
          <a:p>
            <a:endParaRPr lang="en-US" sz="2000">
              <a:latin typeface="Arial"/>
              <a:cs typeface="Arial" pitchFamily="-106" charset="0"/>
            </a:endParaRPr>
          </a:p>
          <a:p>
            <a:pPr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89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Rozšiřující možnosti využití datové schránky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Dlouhodobé úložiště datových zpráv (DUDZ)</a:t>
            </a:r>
          </a:p>
          <a:p>
            <a:pPr marL="273600" lvl="1" indent="-273600">
              <a:spcBef>
                <a:spcPts val="1680"/>
              </a:spcBef>
              <a:buFont typeface="Arial"/>
              <a:buChar char="•"/>
            </a:pPr>
            <a:r>
              <a:rPr lang="en-US"/>
              <a:t>zprávy starší 90 dnů jsou archivovány automaticky bez zásahu uživatele</a:t>
            </a:r>
          </a:p>
          <a:p>
            <a:pPr marL="273600" lvl="1" indent="-273600">
              <a:spcBef>
                <a:spcPts val="1680"/>
              </a:spcBef>
              <a:buFont typeface="Arial"/>
              <a:buChar char="•"/>
            </a:pPr>
            <a:r>
              <a:rPr lang="en-US"/>
              <a:t>uložené zprávy zůstanou i nadále viditelné mezi ostatními datovými zprávami</a:t>
            </a:r>
          </a:p>
          <a:p>
            <a:pPr marL="273600" lvl="1" indent="-273600">
              <a:spcBef>
                <a:spcPts val="1680"/>
              </a:spcBef>
              <a:buFont typeface="Arial"/>
              <a:buChar char="•"/>
            </a:pPr>
            <a:r>
              <a:rPr lang="en-US"/>
              <a:t>bezpečné a garantované úložiště</a:t>
            </a:r>
          </a:p>
          <a:p>
            <a:pPr marL="273600" lvl="1" indent="-273600">
              <a:spcBef>
                <a:spcPts val="1680"/>
              </a:spcBef>
              <a:buFont typeface="Arial"/>
              <a:buChar char="•"/>
            </a:pPr>
            <a:r>
              <a:rPr lang="en-US"/>
              <a:t>garance nároku na úhradu smluvní pokuty v případě ztráty nebo poškození zpráv</a:t>
            </a:r>
          </a:p>
          <a:p>
            <a:pPr marL="580500" lvl="1" indent="-342900">
              <a:buFont typeface="Arial"/>
              <a:buChar char="•"/>
            </a:pPr>
            <a:endParaRPr lang="en-US" sz="1600"/>
          </a:p>
          <a:p>
            <a:pPr marL="580500" lvl="1" indent="-342900">
              <a:buFont typeface="Arial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857455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Rozšiřující možnosti využití datové schránky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Dlouhodobé úložiště datových zpráv – jak aktivovat?</a:t>
            </a:r>
          </a:p>
          <a:p>
            <a:pPr marL="342900" lvl="1" indent="-342900"/>
            <a:r>
              <a:rPr lang="en-US" b="1"/>
              <a:t>postup</a:t>
            </a:r>
          </a:p>
          <a:p>
            <a:pPr marL="7200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navštivte www.dudz.cz</a:t>
            </a:r>
          </a:p>
          <a:p>
            <a:pPr marL="7200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klikněte na tlačítko „Přejít k objednávce“</a:t>
            </a:r>
          </a:p>
          <a:p>
            <a:pPr marL="7200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zadejte ID datové schránky</a:t>
            </a:r>
          </a:p>
          <a:p>
            <a:pPr marL="7200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vyberte si variantu služby - zvolte si kapacitu podle vašich potřeb z 6 typů od 100 do 5 000 zpráv (v případě požadavku na vyšší kapacitu napište na dudz@dudz.cz)</a:t>
            </a:r>
          </a:p>
          <a:p>
            <a:pPr marL="720000" lvl="2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zvolte si způsob platby - službu můžete hradit online přes e-banking, standardním bankovním převodem nebo kreditní kartou</a:t>
            </a:r>
            <a:endParaRPr lang="en-US" sz="2000">
              <a:latin typeface="Arial"/>
              <a:cs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415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Rozšiřující možnosti využití datové schránky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Dlouhodobé úložiště datových zpráv</a:t>
            </a:r>
          </a:p>
          <a:p>
            <a:pPr marL="342900" lvl="1" indent="-342900"/>
            <a:r>
              <a:rPr lang="en-US" b="1"/>
              <a:t>ceny</a:t>
            </a:r>
          </a:p>
          <a:p>
            <a:pPr marL="342900" lvl="1" indent="-342900"/>
            <a:endParaRPr lang="en-US" b="1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72916"/>
            <a:ext cx="6820970" cy="36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641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 zřízení datové schránky advokáta</a:t>
            </a:r>
          </a:p>
        </p:txBody>
      </p:sp>
      <p:pic>
        <p:nvPicPr>
          <p:cNvPr id="4" name="Picture 3" descr="Screen Shot 2012-09-18 at 9.4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6" y="1592796"/>
            <a:ext cx="8699730" cy="44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995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Rozšiřující možnosti využití datové schránky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marL="0" lvl="1" indent="-195300">
              <a:buNone/>
            </a:pPr>
            <a:r>
              <a:rPr lang="en-US" sz="2400" b="1"/>
              <a:t>Česká pošta připravuje:</a:t>
            </a:r>
          </a:p>
          <a:p>
            <a:pPr marL="720000" lvl="3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možnost úhrady aditivních služeb ISDS formou nabití kreditu</a:t>
            </a:r>
          </a:p>
          <a:p>
            <a:pPr marL="720000" lvl="3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uživatel bude nabíjet kredit v aplikaci pro dobíjení kreditu a následně z kreditu platit odeslané PDZ a objednaný DUDZ</a:t>
            </a:r>
          </a:p>
          <a:p>
            <a:pPr marL="720000" lvl="3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široká škála platebních metod – standardní bankovní převod, </a:t>
            </a:r>
            <a:br>
              <a:rPr lang="en-US" sz="2000"/>
            </a:br>
            <a:r>
              <a:rPr lang="en-US" sz="2000"/>
              <a:t>e-banking, platba kartou, m-platba</a:t>
            </a:r>
          </a:p>
          <a:p>
            <a:pPr marL="720000" lvl="3" indent="-342900">
              <a:lnSpc>
                <a:spcPct val="120000"/>
              </a:lnSpc>
              <a:buFont typeface="Arial"/>
              <a:buChar char="•"/>
            </a:pPr>
            <a:r>
              <a:rPr lang="en-US" sz="2000"/>
              <a:t>předpokládaný termín spuštění 4.Q 2012</a:t>
            </a:r>
          </a:p>
          <a:p>
            <a:pPr marL="720000" lvl="3" indent="-342900">
              <a:buFont typeface="Arial"/>
              <a:buChar char="•"/>
            </a:pPr>
            <a:endParaRPr lang="en-US" sz="2000"/>
          </a:p>
          <a:p>
            <a:endParaRPr lang="en-US" sz="2000">
              <a:latin typeface="Arial"/>
              <a:cs typeface="Arial" pitchFamily="-106" charset="0"/>
            </a:endParaRPr>
          </a:p>
          <a:p>
            <a:pPr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0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457200" eaLnBrk="0" hangingPunct="0">
              <a:buFont typeface="+mj-lt"/>
              <a:buAutoNum type="arabicPeriod"/>
            </a:pPr>
            <a:r>
              <a:rPr lang="en-US"/>
              <a:t>Informační web datových schránek</a:t>
            </a:r>
          </a:p>
          <a:p>
            <a:pPr marL="694800" lvl="1" indent="-457200" eaLnBrk="0" hangingPunct="0">
              <a:buFont typeface="Arial"/>
              <a:buChar char="•"/>
            </a:pPr>
            <a:r>
              <a:rPr lang="en-US">
                <a:hlinkClick r:id="rId2"/>
              </a:rPr>
              <a:t>www.datoveschranky.info</a:t>
            </a:r>
            <a:endParaRPr lang="en-US"/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novinky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statistiky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technické požadavky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návody na instalaci </a:t>
            </a:r>
            <a:br>
              <a:rPr lang="en-US"/>
            </a:br>
            <a:r>
              <a:rPr lang="en-US"/>
              <a:t>doplňku a certifikátů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harmonogram odstávek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bezpečnostní desatero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provozní řád ISDS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formulář pro odeslání dotazu</a:t>
            </a:r>
          </a:p>
        </p:txBody>
      </p:sp>
      <p:pic>
        <p:nvPicPr>
          <p:cNvPr id="4" name="Picture 3" descr="Screen Shot 2012-01-08 at 10.08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05092"/>
            <a:ext cx="4140460" cy="40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98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457200" eaLnBrk="0" hangingPunct="0">
              <a:buFont typeface="+mj-lt"/>
              <a:buAutoNum type="arabicPeriod" startAt="2"/>
            </a:pPr>
            <a:r>
              <a:rPr lang="en-US"/>
              <a:t>Infolinka a technická podpora datových schránek</a:t>
            </a:r>
          </a:p>
          <a:p>
            <a:pPr marL="694800" lvl="1" indent="-457200" eaLnBrk="0" hangingPunct="0">
              <a:buFont typeface="Arial"/>
              <a:buChar char="•"/>
            </a:pPr>
            <a:endParaRPr lang="en-US"/>
          </a:p>
          <a:p>
            <a:pPr marL="694800" lvl="1" indent="-457200" eaLnBrk="0" hangingPunct="0">
              <a:buFont typeface="Arial"/>
              <a:buChar char="•"/>
            </a:pPr>
            <a:r>
              <a:rPr lang="en-US"/>
              <a:t>v pracovní dny od 8 – 18 hodin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všeobecné informace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technická podpora uživatelům</a:t>
            </a:r>
          </a:p>
          <a:p>
            <a:pPr lvl="2" indent="0" eaLnBrk="0" hangingPunct="0">
              <a:buNone/>
            </a:pPr>
            <a:endParaRPr lang="en-US"/>
          </a:p>
          <a:p>
            <a:pPr marL="694800" lvl="1" indent="-457200" eaLnBrk="0" hangingPunct="0">
              <a:buFont typeface="Arial"/>
              <a:buChar char="•"/>
            </a:pPr>
            <a:r>
              <a:rPr lang="en-US"/>
              <a:t>operátoři infolinky mají přístup k informacím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o stavu schránky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o změnách schránky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o uživatelích schránky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o stavu doručení přístupových údajů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733256"/>
            <a:ext cx="3799148" cy="648072"/>
          </a:xfrm>
          <a:prstGeom prst="rect">
            <a:avLst/>
          </a:prstGeom>
          <a:noFill/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FBB714"/>
              </a:contourClr>
            </a:sp3d>
          </a:bodyPr>
          <a:lstStyle/>
          <a:p>
            <a:pPr>
              <a:defRPr/>
            </a:pPr>
            <a:r>
              <a:rPr lang="en-US" sz="42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" charset="0"/>
                <a:cs typeface="Arial" charset="0"/>
              </a:rPr>
              <a:t>tel. 270 005 200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71037"/>
            <a:ext cx="2508957" cy="187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552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/>
              <a:t>Seznam držitelů datových schránek</a:t>
            </a:r>
          </a:p>
          <a:p>
            <a:pPr marL="694800" lvl="1" indent="-457200">
              <a:buFont typeface="Arial"/>
              <a:buChar char="•"/>
            </a:pPr>
            <a:r>
              <a:rPr lang="en-US">
                <a:hlinkClick r:id="rId2"/>
              </a:rPr>
              <a:t>http://seznam.gov.cz</a:t>
            </a:r>
            <a:endParaRPr lang="en-US"/>
          </a:p>
          <a:p>
            <a:pPr marL="990000" lvl="2" indent="-457200">
              <a:buFont typeface="Arial"/>
              <a:buChar char="•"/>
            </a:pPr>
            <a:r>
              <a:rPr lang="en-US"/>
              <a:t>seznam zpřístupněných datových schránek všech typů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orgány veřejné moci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právnické osoby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podnikající fyzické osoby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fyzické osoby</a:t>
            </a:r>
          </a:p>
          <a:p>
            <a:pPr marL="1580400" lvl="4" indent="-457200">
              <a:buFont typeface="Arial"/>
              <a:buChar char="•"/>
            </a:pPr>
            <a:r>
              <a:rPr lang="en-US"/>
              <a:t>ty jediné mají možnost se ze seznamu odhlásit</a:t>
            </a:r>
          </a:p>
          <a:p>
            <a:pPr marL="990000" lvl="2" indent="-457200">
              <a:buFont typeface="Arial"/>
              <a:buChar char="•"/>
            </a:pPr>
            <a:r>
              <a:rPr lang="en-US"/>
              <a:t>vyhledávání 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dle jména / příjmení 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identifikačního čísla 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identifikátoru schránky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adresy, města</a:t>
            </a:r>
          </a:p>
          <a:p>
            <a:pPr marL="990000" lvl="2" indent="-457200">
              <a:buFont typeface="Arial"/>
              <a:buChar char="•"/>
            </a:pPr>
            <a:r>
              <a:rPr lang="en-US"/>
              <a:t>aktualizace seznamu probíhá v 24-hodinových intervalech</a:t>
            </a:r>
          </a:p>
        </p:txBody>
      </p:sp>
      <p:pic>
        <p:nvPicPr>
          <p:cNvPr id="4" name="Picture 3" descr="Screen Shot 2012-01-08 at 10.2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40968"/>
            <a:ext cx="2262572" cy="19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16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3422184" cy="472912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/>
              <a:t>Veřejné interaktivní testovací prostředí</a:t>
            </a:r>
          </a:p>
          <a:p>
            <a:pPr marL="694800" lvl="1" indent="-457200">
              <a:buFont typeface="Arial"/>
              <a:buChar char="•"/>
            </a:pPr>
            <a:r>
              <a:rPr lang="en-US">
                <a:hlinkClick r:id="rId2"/>
              </a:rPr>
              <a:t>www.isdstest.cz</a:t>
            </a:r>
            <a:endParaRPr lang="en-US"/>
          </a:p>
          <a:p>
            <a:pPr marL="990000" lvl="2" indent="-457200">
              <a:buFont typeface="Arial"/>
              <a:buChar char="•"/>
            </a:pPr>
            <a:r>
              <a:rPr lang="en-US"/>
              <a:t>umožňuje přehrát postup práce s datovou schránkou</a:t>
            </a:r>
          </a:p>
          <a:p>
            <a:pPr marL="990000" lvl="2" indent="-457200">
              <a:buFont typeface="Arial"/>
              <a:buChar char="•"/>
            </a:pPr>
            <a:r>
              <a:rPr lang="en-US"/>
              <a:t>je vybaveno interaktivním trénikovým módem</a:t>
            </a:r>
          </a:p>
          <a:p>
            <a:pPr marL="990000" lvl="2" indent="-457200">
              <a:buFont typeface="Arial"/>
              <a:buChar char="•"/>
            </a:pPr>
            <a:r>
              <a:rPr lang="en-US"/>
              <a:t>svou schopnost ovládání můžete otestovat</a:t>
            </a:r>
          </a:p>
        </p:txBody>
      </p:sp>
      <p:pic>
        <p:nvPicPr>
          <p:cNvPr id="4" name="Picture 3" descr="Screen Shot 2012-01-08 at 10.30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28900"/>
            <a:ext cx="5359400" cy="3898900"/>
          </a:xfrm>
          <a:prstGeom prst="rect">
            <a:avLst/>
          </a:prstGeom>
        </p:spPr>
      </p:pic>
      <p:pic>
        <p:nvPicPr>
          <p:cNvPr id="5" name="Picture 4" descr="Screen Shot 2012-01-08 at 10.33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64804"/>
            <a:ext cx="5245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988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 – novinka!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8570756" cy="472912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/>
              <a:t>Poradenská linka ČAK</a:t>
            </a:r>
          </a:p>
          <a:p>
            <a:pPr marL="694800" lvl="1" indent="-457200" eaLnBrk="0" hangingPunct="0">
              <a:buFont typeface="Arial"/>
              <a:buChar char="•"/>
            </a:pPr>
            <a:r>
              <a:rPr lang="en-US"/>
              <a:t>od 26. června  do 30.září 2012</a:t>
            </a:r>
          </a:p>
          <a:p>
            <a:pPr marL="694800" lvl="1" indent="-457200" eaLnBrk="0" hangingPunct="0">
              <a:buFont typeface="Arial"/>
              <a:buChar char="•"/>
            </a:pPr>
            <a:r>
              <a:rPr lang="en-US"/>
              <a:t>v pracovní dny od 9 – 18 hodin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datové schránky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autorizovaná konverze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certifikáty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e-podpis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elektronické úkony</a:t>
            </a:r>
          </a:p>
          <a:p>
            <a:pPr marL="990000" lvl="2" indent="-457200">
              <a:buFont typeface="Arial"/>
              <a:buChar char="•"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812" y="5733256"/>
            <a:ext cx="5707360" cy="648072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FBB714"/>
              </a:contourClr>
            </a:sp3d>
          </a:bodyPr>
          <a:lstStyle/>
          <a:p>
            <a:pPr>
              <a:defRPr/>
            </a:pPr>
            <a:r>
              <a:rPr lang="en-US" sz="36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" charset="0"/>
                <a:cs typeface="Arial" charset="0"/>
              </a:rPr>
              <a:t>tel. 		234 372 500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08957" cy="187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193196"/>
            <a:ext cx="5544616" cy="648072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FBB714"/>
              </a:contourClr>
            </a:sp3d>
          </a:bodyPr>
          <a:lstStyle/>
          <a:p>
            <a:pPr>
              <a:defRPr/>
            </a:pPr>
            <a:r>
              <a:rPr lang="en-US" sz="36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" charset="0"/>
                <a:cs typeface="Arial" charset="0"/>
              </a:rPr>
              <a:t>email: 	poradna@cak</a:t>
            </a:r>
          </a:p>
        </p:txBody>
      </p:sp>
    </p:spTree>
    <p:extLst>
      <p:ext uri="{BB962C8B-B14F-4D97-AF65-F5344CB8AC3E}">
        <p14:creationId xmlns:p14="http://schemas.microsoft.com/office/powerpoint/2010/main" val="33562424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 – novinka!</a:t>
            </a:r>
          </a:p>
        </p:txBody>
      </p:sp>
      <p:pic>
        <p:nvPicPr>
          <p:cNvPr id="5" name="Picture 4" descr="inzerce B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" y="116632"/>
            <a:ext cx="9168757" cy="66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949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 zřízení datové schránky advokáta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Pokud nemáte v ruce funkční přístupové údaje: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Požádejte na Czech POINTu o zneplatnění přístupových údajů </a:t>
            </a:r>
            <a:br>
              <a:rPr lang="en-US"/>
            </a:br>
            <a:r>
              <a:rPr lang="en-US"/>
              <a:t>a vydání nových.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Při zadání emailu do formuláře žádosti dojde k vystavení přístupových údajů elektronicky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výhoda = rychlejší přístup do schránky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nevýhoda = složitější vyzvednutí údajů 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Nezadáte-li email, dostanete p.ú. během několika dnů v obálce do vlastních rukou na uvedenou kontaktní adresu.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Pokud nejste vedeni mezi uživateli datových schránek, obraťte se na poradenskou linku ČAKu, tel. 234 372 500 nebo na infolinku datových schránek, tel. 270 005 200.</a:t>
            </a:r>
          </a:p>
        </p:txBody>
      </p:sp>
    </p:spTree>
    <p:extLst>
      <p:ext uri="{BB962C8B-B14F-4D97-AF65-F5344CB8AC3E}">
        <p14:creationId xmlns:p14="http://schemas.microsoft.com/office/powerpoint/2010/main" val="24695691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Nejčastější problémy a dotazy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Vyznačování doložky právní moci 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Autorizovaná konverze dokumentů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Ovládání datové schránky po změně vzhledu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Dlouhodobé ukládání datových zpráv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Posílání datových zpráv mimo státní správu (PDZ)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Elektronický podpis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Podle jaké legislativy jedou datové schránky, konverze, el. podpis. atd.</a:t>
            </a:r>
          </a:p>
        </p:txBody>
      </p:sp>
    </p:spTree>
    <p:extLst>
      <p:ext uri="{BB962C8B-B14F-4D97-AF65-F5344CB8AC3E}">
        <p14:creationId xmlns:p14="http://schemas.microsoft.com/office/powerpoint/2010/main" val="41190068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Nejčastější problémy a dotazy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Vyznačování doložky právní moci 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>
                <a:solidFill>
                  <a:srgbClr val="BFBFBF"/>
                </a:solidFill>
              </a:rPr>
              <a:t>Autorizovaná konverze dokumentů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Ovládání datové schránky po změně vzhledu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Dlouhodobé ukládání datových zpráv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Posílání datových zpráv mimo státní správu (PDZ)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/>
              <a:t>Elektronický podpis</a:t>
            </a:r>
          </a:p>
          <a:p>
            <a:pPr marL="457200" indent="-457200">
              <a:spcBef>
                <a:spcPts val="1776"/>
              </a:spcBef>
              <a:buAutoNum type="arabicParenR"/>
            </a:pPr>
            <a:r>
              <a:rPr lang="en-US">
                <a:solidFill>
                  <a:srgbClr val="BFBFBF"/>
                </a:solidFill>
              </a:rPr>
              <a:t>Podle jaké legislativy jedou datové schránky, konverze, el. podpis. atd.</a:t>
            </a:r>
          </a:p>
        </p:txBody>
      </p:sp>
    </p:spTree>
    <p:extLst>
      <p:ext uri="{BB962C8B-B14F-4D97-AF65-F5344CB8AC3E}">
        <p14:creationId xmlns:p14="http://schemas.microsoft.com/office/powerpoint/2010/main" val="39275167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Datová schránka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elektronické úložiště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součást ISDS</a:t>
            </a:r>
          </a:p>
          <a:p>
            <a:r>
              <a:rPr lang="en-US"/>
              <a:t>Stavy datové schránky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zřízená = byla založena v systému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zpřístupněná = lze do ní dodávat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znepřístupněná = nelze do ní dodávat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zrušená = smazaná</a:t>
            </a:r>
          </a:p>
          <a:p>
            <a:r>
              <a:rPr lang="en-US"/>
              <a:t>Informační systém datových schránek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centrálně provozovaný systém, dle z.365/2000 Sb. o informačních systémech veřejné správy 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správcem ISDS je Ministerstvo vnitra, provozovatelem ISDS je Česká pošta s.p.</a:t>
            </a:r>
          </a:p>
        </p:txBody>
      </p:sp>
    </p:spTree>
    <p:extLst>
      <p:ext uri="{BB962C8B-B14F-4D97-AF65-F5344CB8AC3E}">
        <p14:creationId xmlns:p14="http://schemas.microsoft.com/office/powerpoint/2010/main" val="7402056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5150376" cy="4729123"/>
          </a:xfrm>
        </p:spPr>
        <p:txBody>
          <a:bodyPr/>
          <a:lstStyle/>
          <a:p>
            <a:r>
              <a:rPr lang="en-US"/>
              <a:t>Datová zpráva ISDS</a:t>
            </a:r>
          </a:p>
          <a:p>
            <a:pPr marL="360000" lvl="1" indent="-342900">
              <a:buFont typeface="Arial"/>
              <a:buChar char="•"/>
            </a:pPr>
            <a:r>
              <a:rPr lang="en-US"/>
              <a:t>Formát datové zprávy definuje Vyhláška č. 194/2009 Sb. o stanovení podrobností užívání a provozování informačního systému datových schránek a dále také Provozní řád informačního systému datových schránek (dále jen ISDS).</a:t>
            </a:r>
          </a:p>
          <a:p>
            <a:pPr marL="360000" lvl="1" indent="-342900">
              <a:buFont typeface="Arial"/>
              <a:buChar char="•"/>
            </a:pPr>
            <a:r>
              <a:rPr lang="en-US"/>
              <a:t>Technicky jde o soubor ve formátu ZFO (zipped XML form), obsahující elektro-nicky podepsaná strukturovaná data.</a:t>
            </a:r>
          </a:p>
          <a:p>
            <a:pPr marL="360000" lvl="1" indent="-342900">
              <a:buFont typeface="Arial"/>
              <a:buChar char="•"/>
            </a:pPr>
            <a:r>
              <a:rPr lang="en-US"/>
              <a:t>Jde o otevřeně definovaný formát, který může otevírat i ukládat libovolná aplikace, nicméně nejčastěji použijeme produkt Software602 XML Filler.</a:t>
            </a:r>
          </a:p>
          <a:p>
            <a:pPr marL="1085850" lvl="1" indent="-342900">
              <a:buFont typeface="Arial"/>
              <a:buChar char="•"/>
            </a:pPr>
            <a:endParaRPr lang="en-US"/>
          </a:p>
        </p:txBody>
      </p:sp>
      <p:pic>
        <p:nvPicPr>
          <p:cNvPr id="5" name="Picture 4" descr="Screen Shot 2012-01-07 at 17.3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474135"/>
            <a:ext cx="2709540" cy="2665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56" y="4941168"/>
            <a:ext cx="2992638" cy="11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87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ove_schrank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datove_schranky.potx</Template>
  <TotalTime>5502</TotalTime>
  <Words>1745</Words>
  <Application>Microsoft Macintosh PowerPoint</Application>
  <PresentationFormat>On-screen Show (4:3)</PresentationFormat>
  <Paragraphs>337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datove_schranky</vt:lpstr>
      <vt:lpstr>Ovládání datové schránky  – zkušenosti po zřízení advokátům</vt:lpstr>
      <vt:lpstr>Osnova prezentace</vt:lpstr>
      <vt:lpstr>proces zřízení datové schránky advokáta</vt:lpstr>
      <vt:lpstr>proces zřízení datové schránky advokáta</vt:lpstr>
      <vt:lpstr>proces zřízení datové schránky advokáta</vt:lpstr>
      <vt:lpstr>Nejčastější problémy a dotazy</vt:lpstr>
      <vt:lpstr>Nejčastější problémy a dotazy</vt:lpstr>
      <vt:lpstr>Základní pojmy</vt:lpstr>
      <vt:lpstr>Základní pojmy </vt:lpstr>
      <vt:lpstr>Základní pojmy </vt:lpstr>
      <vt:lpstr>Základní pojmy </vt:lpstr>
      <vt:lpstr>Základní pojmy </vt:lpstr>
      <vt:lpstr>Základní pojmy </vt:lpstr>
      <vt:lpstr>Základní pojmy</vt:lpstr>
      <vt:lpstr>Základní pojmy</vt:lpstr>
      <vt:lpstr>Základní pojmy</vt:lpstr>
      <vt:lpstr>Základní pojmy</vt:lpstr>
      <vt:lpstr>Základní pojmy</vt:lpstr>
      <vt:lpstr>Uživatelský portál ISDS</vt:lpstr>
      <vt:lpstr>Základní pojmy</vt:lpstr>
      <vt:lpstr>Co potřebujete pro ovládání datové schránky?</vt:lpstr>
      <vt:lpstr>Přihlášení do datové schránky</vt:lpstr>
      <vt:lpstr>Přihlášení do datové schránky</vt:lpstr>
      <vt:lpstr>správa datové schránky</vt:lpstr>
      <vt:lpstr>správa datové schránky</vt:lpstr>
      <vt:lpstr>správa datové schránky</vt:lpstr>
      <vt:lpstr>správa datové schránky</vt:lpstr>
      <vt:lpstr>Ověření integrity datové zprávy</vt:lpstr>
      <vt:lpstr>Ověření integrity datové zprávy</vt:lpstr>
      <vt:lpstr>nástroj pro ověření zprávy v prostředí ISDS </vt:lpstr>
      <vt:lpstr>důkazní materiál</vt:lpstr>
      <vt:lpstr>důkazní materiál</vt:lpstr>
      <vt:lpstr>správa datové schránky</vt:lpstr>
      <vt:lpstr>Rozšiřující možnosti využití datové schránky</vt:lpstr>
      <vt:lpstr>Rozšiřující možnosti využití datové schránky</vt:lpstr>
      <vt:lpstr>Rozšiřující možnosti využití datové schránky</vt:lpstr>
      <vt:lpstr>Rozšiřující možnosti využití datové schránky</vt:lpstr>
      <vt:lpstr>Rozšiřující možnosti využití datové schránky</vt:lpstr>
      <vt:lpstr>Rozšiřující možnosti využití datové schránky</vt:lpstr>
      <vt:lpstr>Rozšiřující možnosti využití datové schránky</vt:lpstr>
      <vt:lpstr>informační zdroje</vt:lpstr>
      <vt:lpstr>informační zdroje</vt:lpstr>
      <vt:lpstr>informační zdroje</vt:lpstr>
      <vt:lpstr>informační zdroje</vt:lpstr>
      <vt:lpstr>informační zdroje – novinka!</vt:lpstr>
      <vt:lpstr>informační zdroje – novinka!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thavel</dc:creator>
  <cp:lastModifiedBy>Pavel Tesař</cp:lastModifiedBy>
  <cp:revision>237</cp:revision>
  <dcterms:created xsi:type="dcterms:W3CDTF">2010-11-08T11:23:30Z</dcterms:created>
  <dcterms:modified xsi:type="dcterms:W3CDTF">2012-09-19T08:44:21Z</dcterms:modified>
</cp:coreProperties>
</file>