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61" r:id="rId2"/>
    <p:sldId id="364" r:id="rId3"/>
    <p:sldId id="398" r:id="rId4"/>
    <p:sldId id="395" r:id="rId5"/>
    <p:sldId id="396" r:id="rId6"/>
    <p:sldId id="374" r:id="rId7"/>
    <p:sldId id="365" r:id="rId8"/>
    <p:sldId id="366" r:id="rId9"/>
    <p:sldId id="367" r:id="rId10"/>
    <p:sldId id="368" r:id="rId11"/>
    <p:sldId id="369" r:id="rId12"/>
    <p:sldId id="370" r:id="rId13"/>
    <p:sldId id="385" r:id="rId14"/>
    <p:sldId id="371" r:id="rId15"/>
    <p:sldId id="383" r:id="rId16"/>
    <p:sldId id="381" r:id="rId17"/>
    <p:sldId id="382" r:id="rId18"/>
    <p:sldId id="373" r:id="rId19"/>
    <p:sldId id="372" r:id="rId20"/>
    <p:sldId id="375" r:id="rId21"/>
    <p:sldId id="384" r:id="rId22"/>
    <p:sldId id="376" r:id="rId23"/>
    <p:sldId id="377" r:id="rId24"/>
    <p:sldId id="378" r:id="rId25"/>
    <p:sldId id="379" r:id="rId26"/>
    <p:sldId id="380" r:id="rId27"/>
    <p:sldId id="397" r:id="rId28"/>
    <p:sldId id="386" r:id="rId29"/>
    <p:sldId id="387" r:id="rId30"/>
    <p:sldId id="388" r:id="rId31"/>
    <p:sldId id="389" r:id="rId32"/>
    <p:sldId id="390" r:id="rId33"/>
    <p:sldId id="391" r:id="rId34"/>
    <p:sldId id="392" r:id="rId35"/>
    <p:sldId id="393" r:id="rId36"/>
    <p:sldId id="394" r:id="rId37"/>
    <p:sldId id="288" r:id="rId38"/>
  </p:sldIdLst>
  <p:sldSz cx="9144000" cy="6858000" type="screen4x3"/>
  <p:notesSz cx="6797675" cy="9928225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4B4B"/>
    <a:srgbClr val="4A4A4C"/>
    <a:srgbClr val="FBB7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315" autoAdjust="0"/>
    <p:restoredTop sz="94752" autoAdjust="0"/>
  </p:normalViewPr>
  <p:slideViewPr>
    <p:cSldViewPr>
      <p:cViewPr>
        <p:scale>
          <a:sx n="112" d="100"/>
          <a:sy n="112" d="100"/>
        </p:scale>
        <p:origin x="-984" y="-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52" y="-108"/>
      </p:cViewPr>
      <p:guideLst>
        <p:guide orient="horz" pos="3127"/>
        <p:guide pos="2141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notesMaster" Target="notesMasters/notesMaster1.xml"/><Relationship Id="rId40" Type="http://schemas.openxmlformats.org/officeDocument/2006/relationships/handoutMaster" Target="handoutMasters/handout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4E090B0-0761-4E6B-A780-387065165B9A}" type="datetime1">
              <a:rPr lang="cs-CZ"/>
              <a:pPr>
                <a:defRPr/>
              </a:pPr>
              <a:t>26.03.12</a:t>
            </a:fld>
            <a:endParaRPr lang="cs-CZ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FD80FAE-56CB-411C-9CAD-46E5E4DF495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36368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1B4CC25-C684-4811-AA74-6E4CAED1ED8D}" type="datetime1">
              <a:rPr lang="cs-CZ"/>
              <a:pPr>
                <a:defRPr/>
              </a:pPr>
              <a:t>26.03.12</a:t>
            </a:fld>
            <a:endParaRPr lang="cs-CZ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539513D-E3E1-4DFE-A2B4-BDE2B3A53BD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4733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ＭＳ Ｐゴシック" pitchFamily="-10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cs-CZ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1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Přímá spojovací čára 5"/>
          <p:cNvCxnSpPr/>
          <p:nvPr userDrawn="1"/>
        </p:nvCxnSpPr>
        <p:spPr>
          <a:xfrm>
            <a:off x="255588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Přímá spojovací čára 6"/>
          <p:cNvCxnSpPr/>
          <p:nvPr userDrawn="1"/>
        </p:nvCxnSpPr>
        <p:spPr>
          <a:xfrm>
            <a:off x="252413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59532" y="476672"/>
            <a:ext cx="7286676" cy="28575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4B4B4B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grpSp>
        <p:nvGrpSpPr>
          <p:cNvPr id="9" name="Skupina 16"/>
          <p:cNvGrpSpPr>
            <a:grpSpLocks/>
          </p:cNvGrpSpPr>
          <p:nvPr userDrawn="1"/>
        </p:nvGrpSpPr>
        <p:grpSpPr bwMode="auto">
          <a:xfrm>
            <a:off x="227013" y="296652"/>
            <a:ext cx="8720137" cy="649188"/>
            <a:chOff x="227697" y="764044"/>
            <a:chExt cx="8719782" cy="367988"/>
          </a:xfrm>
        </p:grpSpPr>
        <p:sp>
          <p:nvSpPr>
            <p:cNvPr id="10" name="Obdélník 4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11" name="Přímá spojovací čára 5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nimek_s_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Skupina 16"/>
          <p:cNvGrpSpPr>
            <a:grpSpLocks/>
          </p:cNvGrpSpPr>
          <p:nvPr userDrawn="1"/>
        </p:nvGrpSpPr>
        <p:grpSpPr bwMode="auto">
          <a:xfrm>
            <a:off x="227013" y="763588"/>
            <a:ext cx="8720137" cy="649188"/>
            <a:chOff x="227697" y="764044"/>
            <a:chExt cx="8719782" cy="367988"/>
          </a:xfrm>
        </p:grpSpPr>
        <p:sp>
          <p:nvSpPr>
            <p:cNvPr id="5" name="Obdélník 4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6" name="Přímá spojovací čára 5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Přímá spojovací čára 6"/>
          <p:cNvCxnSpPr/>
          <p:nvPr userDrawn="1"/>
        </p:nvCxnSpPr>
        <p:spPr>
          <a:xfrm>
            <a:off x="255588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ovací čára 7"/>
          <p:cNvCxnSpPr/>
          <p:nvPr userDrawn="1"/>
        </p:nvCxnSpPr>
        <p:spPr>
          <a:xfrm>
            <a:off x="252413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Obrázek 11" descr="DS_logoty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42888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8612" y="823048"/>
            <a:ext cx="8435856" cy="481716"/>
          </a:xfrm>
        </p:spPr>
        <p:txBody>
          <a:bodyPr>
            <a:noAutofit/>
          </a:bodyPr>
          <a:lstStyle>
            <a:lvl1pPr algn="l">
              <a:defRPr sz="2000" b="1" cap="all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8501122" cy="4729123"/>
          </a:xfrm>
        </p:spPr>
        <p:txBody>
          <a:bodyPr/>
          <a:lstStyle>
            <a:lvl1pPr marL="0" indent="0">
              <a:buNone/>
              <a:defRPr sz="2400" b="1" i="0"/>
            </a:lvl1pPr>
            <a:lvl2pPr marL="237600">
              <a:defRPr sz="2000"/>
            </a:lvl2pPr>
            <a:lvl3pPr marL="532800">
              <a:defRPr sz="1800"/>
            </a:lvl3pPr>
            <a:lvl4pPr marL="810000">
              <a:defRPr sz="1600"/>
            </a:lvl4pPr>
            <a:lvl5pPr marL="1123200">
              <a:defRPr/>
            </a:lvl5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  <a:p>
            <a:pPr lvl="3"/>
            <a:r>
              <a:rPr lang="cs-CZ" dirty="0" smtClean="0"/>
              <a:t>Fourth level</a:t>
            </a:r>
          </a:p>
          <a:p>
            <a:pPr lvl="4"/>
            <a:r>
              <a:rPr lang="cs-CZ" dirty="0" smtClean="0"/>
              <a:t>Fifth level</a:t>
            </a:r>
            <a:endParaRPr lang="cs-CZ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nímek_s_textem_a_obra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kupina 16"/>
          <p:cNvGrpSpPr>
            <a:grpSpLocks/>
          </p:cNvGrpSpPr>
          <p:nvPr userDrawn="1"/>
        </p:nvGrpSpPr>
        <p:grpSpPr bwMode="auto">
          <a:xfrm>
            <a:off x="227013" y="763588"/>
            <a:ext cx="8720137" cy="368300"/>
            <a:chOff x="227697" y="764044"/>
            <a:chExt cx="8719782" cy="367988"/>
          </a:xfrm>
        </p:grpSpPr>
        <p:sp>
          <p:nvSpPr>
            <p:cNvPr id="6" name="Obdélník 5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7" name="Přímá spojovací čára 6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Přímá spojovací čára 7"/>
          <p:cNvCxnSpPr/>
          <p:nvPr userDrawn="1"/>
        </p:nvCxnSpPr>
        <p:spPr>
          <a:xfrm>
            <a:off x="255588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 userDrawn="1"/>
        </p:nvCxnSpPr>
        <p:spPr>
          <a:xfrm>
            <a:off x="252413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11" descr="DS_logoty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42888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8612" y="823048"/>
            <a:ext cx="7286676" cy="28575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4B4B4B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285720" y="1428736"/>
            <a:ext cx="5000625" cy="49291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  <a:p>
            <a:pPr lvl="3"/>
            <a:r>
              <a:rPr lang="cs-CZ" dirty="0" smtClean="0"/>
              <a:t>Fourth level</a:t>
            </a:r>
          </a:p>
          <a:p>
            <a:pPr lvl="4"/>
            <a:r>
              <a:rPr lang="cs-CZ" dirty="0" smtClean="0"/>
              <a:t>Fifth level</a:t>
            </a:r>
            <a:endParaRPr lang="cs-CZ" dirty="0"/>
          </a:p>
        </p:txBody>
      </p:sp>
      <p:sp>
        <p:nvSpPr>
          <p:cNvPr id="19" name="Zástupný symbol pro obrázek 18"/>
          <p:cNvSpPr>
            <a:spLocks noGrp="1"/>
          </p:cNvSpPr>
          <p:nvPr>
            <p:ph type="pic" sz="quarter" idx="11"/>
          </p:nvPr>
        </p:nvSpPr>
        <p:spPr>
          <a:xfrm>
            <a:off x="5705475" y="1133475"/>
            <a:ext cx="3224243" cy="5438797"/>
          </a:xfrm>
        </p:spPr>
        <p:txBody>
          <a:bodyPr rtlCol="0">
            <a:normAutofit/>
          </a:bodyPr>
          <a:lstStyle/>
          <a:p>
            <a:pPr lvl="0"/>
            <a:r>
              <a:rPr lang="cs-CZ" noProof="0"/>
              <a:t>Drag picture to placeholder or click icon to add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nímek_s_textem_a_s_vlozenym_obra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 descr="image_man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2138" y="1111250"/>
            <a:ext cx="3271837" cy="546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Skupina 16"/>
          <p:cNvGrpSpPr>
            <a:grpSpLocks/>
          </p:cNvGrpSpPr>
          <p:nvPr userDrawn="1"/>
        </p:nvGrpSpPr>
        <p:grpSpPr bwMode="auto">
          <a:xfrm>
            <a:off x="227013" y="763588"/>
            <a:ext cx="8720137" cy="368300"/>
            <a:chOff x="227697" y="764044"/>
            <a:chExt cx="8719782" cy="367988"/>
          </a:xfrm>
        </p:grpSpPr>
        <p:sp>
          <p:nvSpPr>
            <p:cNvPr id="6" name="Obdélník 5"/>
            <p:cNvSpPr/>
            <p:nvPr userDrawn="1"/>
          </p:nvSpPr>
          <p:spPr>
            <a:xfrm>
              <a:off x="227697" y="775147"/>
              <a:ext cx="8719782" cy="356885"/>
            </a:xfrm>
            <a:prstGeom prst="rect">
              <a:avLst/>
            </a:prstGeom>
            <a:solidFill>
              <a:srgbClr val="FBB71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800">
                <a:solidFill>
                  <a:srgbClr val="FFFFFF"/>
                </a:solidFill>
                <a:latin typeface="Arial" charset="0"/>
                <a:ea typeface="ＭＳ Ｐゴシック" charset="-128"/>
              </a:endParaRPr>
            </a:p>
          </p:txBody>
        </p:sp>
        <p:cxnSp>
          <p:nvCxnSpPr>
            <p:cNvPr id="7" name="Přímá spojovací čára 6"/>
            <p:cNvCxnSpPr/>
            <p:nvPr userDrawn="1"/>
          </p:nvCxnSpPr>
          <p:spPr>
            <a:xfrm>
              <a:off x="230872" y="764044"/>
              <a:ext cx="8716607" cy="1586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Přímá spojovací čára 7"/>
          <p:cNvCxnSpPr/>
          <p:nvPr userDrawn="1"/>
        </p:nvCxnSpPr>
        <p:spPr>
          <a:xfrm>
            <a:off x="255588" y="6577013"/>
            <a:ext cx="8715375" cy="0"/>
          </a:xfrm>
          <a:prstGeom prst="line">
            <a:avLst/>
          </a:prstGeom>
          <a:ln w="25400">
            <a:solidFill>
              <a:srgbClr val="FBB7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ovací čára 8"/>
          <p:cNvCxnSpPr/>
          <p:nvPr userDrawn="1"/>
        </p:nvCxnSpPr>
        <p:spPr>
          <a:xfrm>
            <a:off x="252413" y="6610350"/>
            <a:ext cx="8715375" cy="1588"/>
          </a:xfrm>
          <a:prstGeom prst="line">
            <a:avLst/>
          </a:prstGeom>
          <a:ln w="38100">
            <a:solidFill>
              <a:srgbClr val="4A4A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12" descr="DS_logotyp.gif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242888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48612" y="823048"/>
            <a:ext cx="7286676" cy="285752"/>
          </a:xfrm>
        </p:spPr>
        <p:txBody>
          <a:bodyPr>
            <a:noAutofit/>
          </a:bodyPr>
          <a:lstStyle>
            <a:lvl1pPr algn="l">
              <a:defRPr sz="1400" b="1" baseline="0">
                <a:solidFill>
                  <a:srgbClr val="4B4B4B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cs-CZ" dirty="0"/>
          </a:p>
        </p:txBody>
      </p:sp>
      <p:sp>
        <p:nvSpPr>
          <p:cNvPr id="17" name="Zástupný symbol pro text 16"/>
          <p:cNvSpPr>
            <a:spLocks noGrp="1"/>
          </p:cNvSpPr>
          <p:nvPr>
            <p:ph type="body" sz="quarter" idx="10"/>
          </p:nvPr>
        </p:nvSpPr>
        <p:spPr>
          <a:xfrm>
            <a:off x="285720" y="1428736"/>
            <a:ext cx="5000625" cy="49291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dirty="0" smtClean="0"/>
              <a:t>Click to edit Master text styles</a:t>
            </a:r>
          </a:p>
          <a:p>
            <a:pPr lvl="1"/>
            <a:r>
              <a:rPr lang="cs-CZ" dirty="0" smtClean="0"/>
              <a:t>Second level</a:t>
            </a:r>
          </a:p>
          <a:p>
            <a:pPr lvl="2"/>
            <a:r>
              <a:rPr lang="cs-CZ" dirty="0" smtClean="0"/>
              <a:t>Third level</a:t>
            </a:r>
          </a:p>
          <a:p>
            <a:pPr lvl="3"/>
            <a:r>
              <a:rPr lang="cs-CZ" dirty="0" smtClean="0"/>
              <a:t>Fourth level</a:t>
            </a:r>
          </a:p>
          <a:p>
            <a:pPr lvl="4"/>
            <a:r>
              <a:rPr lang="cs-CZ" dirty="0" smtClean="0"/>
              <a:t>Fifth level</a:t>
            </a:r>
            <a:endParaRPr lang="cs-CZ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Zaverecny_sni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kupina 17"/>
          <p:cNvGrpSpPr>
            <a:grpSpLocks/>
          </p:cNvGrpSpPr>
          <p:nvPr userDrawn="1"/>
        </p:nvGrpSpPr>
        <p:grpSpPr bwMode="auto">
          <a:xfrm>
            <a:off x="252413" y="6577013"/>
            <a:ext cx="8718550" cy="34925"/>
            <a:chOff x="252383" y="6577136"/>
            <a:chExt cx="8718901" cy="35217"/>
          </a:xfrm>
        </p:grpSpPr>
        <p:cxnSp>
          <p:nvCxnSpPr>
            <p:cNvPr id="3" name="Přímá spojovací čára 2"/>
            <p:cNvCxnSpPr/>
            <p:nvPr userDrawn="1"/>
          </p:nvCxnSpPr>
          <p:spPr>
            <a:xfrm>
              <a:off x="255558" y="6577136"/>
              <a:ext cx="8715726" cy="0"/>
            </a:xfrm>
            <a:prstGeom prst="line">
              <a:avLst/>
            </a:prstGeom>
            <a:ln w="25400">
              <a:solidFill>
                <a:srgbClr val="FBB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Přímá spojovací čára 3"/>
            <p:cNvCxnSpPr/>
            <p:nvPr userDrawn="1"/>
          </p:nvCxnSpPr>
          <p:spPr>
            <a:xfrm>
              <a:off x="252383" y="6610752"/>
              <a:ext cx="8715726" cy="1601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Obrázek 9" descr="DS_logotyp.gif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" y="242888"/>
            <a:ext cx="12858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 userDrawn="1"/>
        </p:nvSpPr>
        <p:spPr>
          <a:xfrm>
            <a:off x="2879812" y="3295650"/>
            <a:ext cx="3621001" cy="461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b="1">
                <a:solidFill>
                  <a:srgbClr val="4A4A4C"/>
                </a:solidFill>
              </a:rPr>
              <a:t>a nyní naživo</a:t>
            </a:r>
            <a:r>
              <a:rPr lang="cs-CZ">
                <a:solidFill>
                  <a:srgbClr val="4A4A4C"/>
                </a:solidFill>
              </a:rPr>
              <a:t>...</a:t>
            </a:r>
          </a:p>
        </p:txBody>
      </p:sp>
      <p:grpSp>
        <p:nvGrpSpPr>
          <p:cNvPr id="7" name="Skupina 18"/>
          <p:cNvGrpSpPr>
            <a:grpSpLocks/>
          </p:cNvGrpSpPr>
          <p:nvPr userDrawn="1"/>
        </p:nvGrpSpPr>
        <p:grpSpPr bwMode="auto">
          <a:xfrm rot="10800000">
            <a:off x="244475" y="766763"/>
            <a:ext cx="8718550" cy="34925"/>
            <a:chOff x="252383" y="6577136"/>
            <a:chExt cx="8718901" cy="35217"/>
          </a:xfrm>
        </p:grpSpPr>
        <p:cxnSp>
          <p:nvCxnSpPr>
            <p:cNvPr id="8" name="Přímá spojovací čára 7"/>
            <p:cNvCxnSpPr/>
            <p:nvPr userDrawn="1"/>
          </p:nvCxnSpPr>
          <p:spPr>
            <a:xfrm>
              <a:off x="263495" y="6585140"/>
              <a:ext cx="8715726" cy="0"/>
            </a:xfrm>
            <a:prstGeom prst="line">
              <a:avLst/>
            </a:prstGeom>
            <a:ln w="25400">
              <a:solidFill>
                <a:srgbClr val="FBB71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Přímá spojovací čára 8"/>
            <p:cNvCxnSpPr/>
            <p:nvPr userDrawn="1"/>
          </p:nvCxnSpPr>
          <p:spPr>
            <a:xfrm>
              <a:off x="260320" y="6642768"/>
              <a:ext cx="8715726" cy="1600"/>
            </a:xfrm>
            <a:prstGeom prst="line">
              <a:avLst/>
            </a:prstGeom>
            <a:ln w="38100">
              <a:solidFill>
                <a:srgbClr val="4A4A4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/>
              <a:t>Click to edit Master text styles</a:t>
            </a:r>
          </a:p>
          <a:p>
            <a:pPr lvl="1"/>
            <a:r>
              <a:rPr lang="cs-CZ"/>
              <a:t>Second level</a:t>
            </a:r>
          </a:p>
          <a:p>
            <a:pPr lvl="2"/>
            <a:r>
              <a:rPr lang="cs-CZ"/>
              <a:t>Third level</a:t>
            </a:r>
          </a:p>
          <a:p>
            <a:pPr lvl="3"/>
            <a:r>
              <a:rPr lang="cs-CZ"/>
              <a:t>Fourth level</a:t>
            </a:r>
          </a:p>
          <a:p>
            <a:pPr lvl="4"/>
            <a:r>
              <a:rPr lang="cs-CZ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093C9-D43A-5949-A201-C205D1CDAB91}" type="datetimeFigureOut">
              <a:t>26.03.12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31EA1-440C-9449-97B5-B72B5F67B10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31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00063" y="164306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E1C3799-C25D-4F06-91AA-2B34CE3D7F29}" type="datetime1">
              <a:rPr lang="cs-CZ"/>
              <a:pPr>
                <a:defRPr/>
              </a:pPr>
              <a:t>26.03.12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6B6BDB3-B420-456F-A4DA-8D5A64B67D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9" r:id="rId1"/>
    <p:sldLayoutId id="2147483820" r:id="rId2"/>
    <p:sldLayoutId id="2147483821" r:id="rId3"/>
    <p:sldLayoutId id="2147483822" r:id="rId4"/>
    <p:sldLayoutId id="2147483823" r:id="rId5"/>
    <p:sldLayoutId id="2147483824" r:id="rId6"/>
  </p:sldLayoutIdLst>
  <p:transition xmlns:p14="http://schemas.microsoft.com/office/powerpoint/2010/main" spd="slow">
    <p:fade thruBlk="1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2000" kern="1200">
          <a:solidFill>
            <a:srgbClr val="4B4B4B"/>
          </a:solidFill>
          <a:latin typeface="Arial" pitchFamily="34" charset="0"/>
          <a:ea typeface="Arial" pitchFamily="-106" charset="0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000">
          <a:solidFill>
            <a:srgbClr val="4B4B4B"/>
          </a:solidFill>
          <a:latin typeface="Arial" pitchFamily="-106" charset="0"/>
          <a:ea typeface="Arial" pitchFamily="-106" charset="0"/>
          <a:cs typeface="Arial" pitchFamily="-106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kern="1200">
          <a:solidFill>
            <a:srgbClr val="4A4A4C"/>
          </a:solidFill>
          <a:latin typeface="Arial" pitchFamily="34" charset="0"/>
          <a:ea typeface="Arial" pitchFamily="-106" charset="0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FBB714"/>
        </a:buClr>
        <a:buFont typeface="Wingdings" pitchFamily="2" charset="2"/>
        <a:buChar char="§"/>
        <a:defRPr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400"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4A4A4C"/>
          </a:solidFill>
          <a:latin typeface="Arial"/>
          <a:ea typeface="Arial" pitchFamily="-106" charset="0"/>
          <a:cs typeface="Arial" pitchFamily="-106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esarpa@gmail.com" TargetMode="External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mojedatovaschranka.cz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atoveschranky.info" TargetMode="External"/><Relationship Id="rId3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eznamovm.cz" TargetMode="External"/><Relationship Id="rId3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sdstest.cz" TargetMode="Externa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Nadpis 1"/>
          <p:cNvSpPr>
            <a:spLocks noGrp="1"/>
          </p:cNvSpPr>
          <p:nvPr>
            <p:ph type="ctrTitle"/>
          </p:nvPr>
        </p:nvSpPr>
        <p:spPr>
          <a:xfrm>
            <a:off x="381000" y="3032956"/>
            <a:ext cx="7286625" cy="1404156"/>
          </a:xfrm>
        </p:spPr>
        <p:txBody>
          <a:bodyPr/>
          <a:lstStyle/>
          <a:p>
            <a:r>
              <a:rPr lang="cs-CZ" sz="3200" dirty="0" smtClean="0"/>
              <a:t>Ovládání datové schránky</a:t>
            </a:r>
            <a:endParaRPr lang="cs-CZ" sz="2200" b="0" dirty="0" smtClean="0"/>
          </a:p>
        </p:txBody>
      </p:sp>
      <p:sp>
        <p:nvSpPr>
          <p:cNvPr id="8195" name="TextovéPole 2"/>
          <p:cNvSpPr txBox="1">
            <a:spLocks noChangeArrowheads="1"/>
          </p:cNvSpPr>
          <p:nvPr/>
        </p:nvSpPr>
        <p:spPr bwMode="auto">
          <a:xfrm>
            <a:off x="381000" y="4919246"/>
            <a:ext cx="822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20000"/>
              </a:spcBef>
            </a:pPr>
            <a:r>
              <a:rPr lang="cs-CZ" b="1" dirty="0" smtClean="0">
                <a:solidFill>
                  <a:srgbClr val="4A4A4C"/>
                </a:solidFill>
              </a:rPr>
              <a:t>Ing. Pavel Tesař</a:t>
            </a:r>
            <a:endParaRPr lang="en-US" b="1" dirty="0">
              <a:solidFill>
                <a:srgbClr val="4A4A4C"/>
              </a:solidFill>
            </a:endParaRPr>
          </a:p>
          <a:p>
            <a:pPr>
              <a:spcBef>
                <a:spcPts val="0"/>
              </a:spcBef>
            </a:pPr>
            <a:r>
              <a:rPr lang="cs-CZ" sz="2200" dirty="0" smtClean="0">
                <a:solidFill>
                  <a:srgbClr val="4A4A4C"/>
                </a:solidFill>
              </a:rPr>
              <a:t>konzultant Ministerstva vnitra pro datové schránky</a:t>
            </a:r>
          </a:p>
          <a:p>
            <a:pPr>
              <a:spcBef>
                <a:spcPts val="0"/>
              </a:spcBef>
            </a:pPr>
            <a:endParaRPr lang="cs-CZ" sz="2200" dirty="0">
              <a:solidFill>
                <a:srgbClr val="4A4A4C"/>
              </a:solidFill>
            </a:endParaRPr>
          </a:p>
          <a:p>
            <a:pPr>
              <a:spcBef>
                <a:spcPts val="0"/>
              </a:spcBef>
            </a:pPr>
            <a:r>
              <a:rPr lang="cs-CZ" sz="2200" dirty="0">
                <a:solidFill>
                  <a:srgbClr val="4A4A4C"/>
                </a:solidFill>
              </a:rPr>
              <a:t>email: </a:t>
            </a:r>
            <a:r>
              <a:rPr lang="cs-CZ" sz="2200" dirty="0">
                <a:solidFill>
                  <a:srgbClr val="4A4A4C"/>
                </a:solidFill>
                <a:hlinkClick r:id="rId3"/>
              </a:rPr>
              <a:t>tesarpa@gmail.com</a:t>
            </a:r>
            <a:r>
              <a:rPr lang="cs-CZ" sz="2200" dirty="0">
                <a:solidFill>
                  <a:srgbClr val="4A4A4C"/>
                </a:solidFill>
              </a:rPr>
              <a:t>, 	</a:t>
            </a:r>
          </a:p>
          <a:p>
            <a:pPr>
              <a:spcBef>
                <a:spcPts val="0"/>
              </a:spcBef>
            </a:pPr>
            <a:endParaRPr lang="cs-CZ" sz="2200" dirty="0">
              <a:solidFill>
                <a:srgbClr val="4A4A4C"/>
              </a:solidFill>
            </a:endParaRPr>
          </a:p>
        </p:txBody>
      </p:sp>
      <p:pic>
        <p:nvPicPr>
          <p:cNvPr id="8197" name="Obrázek 9" descr="DS_logotyp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6776" y="1676400"/>
            <a:ext cx="295910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59532" y="368660"/>
            <a:ext cx="72368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cap="all" dirty="0">
                <a:solidFill>
                  <a:srgbClr val="4B4B4B"/>
                </a:solidFill>
              </a:rPr>
              <a:t>Datové schránky a advokáti</a:t>
            </a:r>
            <a:endParaRPr lang="en-US" b="1" cap="all">
              <a:solidFill>
                <a:srgbClr val="4B4B4B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390736" cy="720079"/>
          </a:xfrm>
        </p:spPr>
        <p:txBody>
          <a:bodyPr/>
          <a:lstStyle/>
          <a:p>
            <a:r>
              <a:rPr lang="en-US"/>
              <a:t>Datová zpráva ISDS se skládá z těchto částí: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59632" y="2276872"/>
            <a:ext cx="7272808" cy="40684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2435318" y="3104964"/>
            <a:ext cx="5881098" cy="3113611"/>
          </a:xfrm>
          <a:prstGeom prst="roundRect">
            <a:avLst/>
          </a:prstGeom>
          <a:solidFill>
            <a:srgbClr val="FBB714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73889" y="2450296"/>
            <a:ext cx="4595655" cy="5323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lvl="1" algn="ctr"/>
            <a:r>
              <a:rPr lang="en-US" b="1">
                <a:solidFill>
                  <a:srgbClr val="4B4B4B"/>
                </a:solidFill>
              </a:rPr>
              <a:t>Elektronická značka MV</a:t>
            </a:r>
          </a:p>
        </p:txBody>
      </p:sp>
      <p:sp>
        <p:nvSpPr>
          <p:cNvPr id="7" name="Rectangle 6"/>
          <p:cNvSpPr/>
          <p:nvPr/>
        </p:nvSpPr>
        <p:spPr>
          <a:xfrm>
            <a:off x="2663788" y="3379636"/>
            <a:ext cx="266429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/>
            <a:r>
              <a:rPr lang="en-US" b="1">
                <a:solidFill>
                  <a:srgbClr val="4B4B4B"/>
                </a:solidFill>
              </a:rPr>
              <a:t>Obálka zprávy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ID zprávy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odesílatel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adresát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číslo jednací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spisová značka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věc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92080" y="3366284"/>
            <a:ext cx="3204356" cy="267765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/>
            <a:r>
              <a:rPr lang="en-US" b="1">
                <a:solidFill>
                  <a:srgbClr val="4B4B4B"/>
                </a:solidFill>
              </a:rPr>
              <a:t> 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do vlastních rukou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náhradní doručení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čas dodání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čas doručení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typ zprávy</a:t>
            </a: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stav zprávy</a:t>
            </a:r>
          </a:p>
        </p:txBody>
      </p:sp>
    </p:spTree>
    <p:extLst>
      <p:ext uri="{BB962C8B-B14F-4D97-AF65-F5344CB8AC3E}">
        <p14:creationId xmlns:p14="http://schemas.microsoft.com/office/powerpoint/2010/main" val="3420490101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6518528" cy="720079"/>
          </a:xfrm>
        </p:spPr>
        <p:txBody>
          <a:bodyPr/>
          <a:lstStyle/>
          <a:p>
            <a:r>
              <a:rPr lang="en-US"/>
              <a:t>Datová zpráva se skládá z těchto částí: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59632" y="2276872"/>
            <a:ext cx="7272808" cy="4068452"/>
            <a:chOff x="3023828" y="2816932"/>
            <a:chExt cx="5832648" cy="3528392"/>
          </a:xfrm>
        </p:grpSpPr>
        <p:sp>
          <p:nvSpPr>
            <p:cNvPr id="4" name="Rounded Rectangle 3"/>
            <p:cNvSpPr/>
            <p:nvPr/>
          </p:nvSpPr>
          <p:spPr>
            <a:xfrm>
              <a:off x="3023828" y="2816932"/>
              <a:ext cx="5832648" cy="352839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959932" y="3537012"/>
              <a:ext cx="4716524" cy="2700300"/>
            </a:xfrm>
            <a:prstGeom prst="roundRect">
              <a:avLst/>
            </a:prstGeom>
            <a:solidFill>
              <a:srgbClr val="FBB71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5856" y="2967335"/>
              <a:ext cx="368562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lvl="1" algn="ctr"/>
              <a:r>
                <a:rPr lang="en-US" b="1">
                  <a:solidFill>
                    <a:srgbClr val="4B4B4B"/>
                  </a:solidFill>
                </a:rPr>
                <a:t>Elektronická značka MV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75956" y="3753036"/>
              <a:ext cx="226825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lvl="1" algn="ctr"/>
              <a:r>
                <a:rPr lang="en-US" b="1">
                  <a:solidFill>
                    <a:srgbClr val="4B4B4B"/>
                  </a:solidFill>
                </a:rPr>
                <a:t>Obálka zprávy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24028" y="4401108"/>
              <a:ext cx="3636404" cy="1692188"/>
            </a:xfrm>
            <a:prstGeom prst="roundRect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12060" y="4653136"/>
              <a:ext cx="3224675" cy="1361298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lvl="1"/>
              <a:r>
                <a:rPr lang="en-US" b="1">
                  <a:solidFill>
                    <a:srgbClr val="4B4B4B"/>
                  </a:solidFill>
                </a:rPr>
                <a:t>Přílohy</a:t>
              </a:r>
            </a:p>
            <a:p>
              <a:pPr marL="342900" lvl="1" indent="-342900">
                <a:buFont typeface="Arial"/>
                <a:buChar char="•"/>
              </a:pPr>
              <a:r>
                <a:rPr lang="en-US">
                  <a:solidFill>
                    <a:srgbClr val="4B4B4B"/>
                  </a:solidFill>
                </a:rPr>
                <a:t>jeden nebo více souborů</a:t>
              </a:r>
              <a:br>
                <a:rPr lang="en-US">
                  <a:solidFill>
                    <a:srgbClr val="4B4B4B"/>
                  </a:solidFill>
                </a:rPr>
              </a:br>
              <a:r>
                <a:rPr lang="en-US">
                  <a:solidFill>
                    <a:srgbClr val="4B4B4B"/>
                  </a:solidFill>
                </a:rPr>
                <a:t>v některém z povolených formátů (viz Vyhláška)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786273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1-07 at 20.56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836712"/>
            <a:ext cx="8784976" cy="56526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224644"/>
            <a:ext cx="658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4A4A4C"/>
                </a:solidFill>
              </a:rPr>
              <a:t>Ukázka obálky datové zprávy ISDS</a:t>
            </a:r>
          </a:p>
        </p:txBody>
      </p:sp>
    </p:spTree>
    <p:extLst>
      <p:ext uri="{BB962C8B-B14F-4D97-AF65-F5344CB8AC3E}">
        <p14:creationId xmlns:p14="http://schemas.microsoft.com/office/powerpoint/2010/main" val="11204727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Vyhláška definuje některá omezení datové zprávy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maximální velikost DZ je 10 MB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přílohy mohou být pouze v povolených formátech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prakticky toto nepředstavuje omezení, protože vyhláška povoluje širokou paletu formátů (MS Office, PDF, OpenOffice, JPG, ZFO atd.)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přílohy nesmí obsahovat škodlivý kód (např. viry)</a:t>
            </a:r>
          </a:p>
          <a:p>
            <a:endParaRPr lang="en-US"/>
          </a:p>
          <a:p>
            <a:r>
              <a:rPr lang="en-US"/>
              <a:t>Doba uložení datové zprávy v ISDS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90 dnů od okamžiku, kdy k datové zprávě získal přístup uživatel schránky, který měl oprávnění zprávu číst nebo uložit </a:t>
            </a:r>
          </a:p>
        </p:txBody>
      </p:sp>
    </p:spTree>
    <p:extLst>
      <p:ext uri="{BB962C8B-B14F-4D97-AF65-F5344CB8AC3E}">
        <p14:creationId xmlns:p14="http://schemas.microsoft.com/office/powerpoint/2010/main" val="8430634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Dodejka = Doručenka = Nedoručenka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Pozor, obsah se v čase může měnit!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Ve výjimečných případech dochází k odvolání doručení zprávy.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Technicky je formát všech tří dokladů stejný, liší se jen obsahem.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Dodejka je dostupná jak odesílateli, tak i příjemci zprávy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Dodejka obsahuje základní informace z obálky DZ: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odesílatel, příjemce, věc, číslo jednací atd.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čas dodání DZ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čas doručení DZ (pokud již nastalo)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čas oznámení zprávy za nedoručitelnou (pokud to nastalo)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výpis událostí spojených s touto zprávou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slouží k rozlišení, zda k doručení došlo na základě fikce nebo přihlášením uživatele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rozlišuje, jaký typ uživatele způsobil doručení (oprávněná nebo pověřená os.)</a:t>
            </a:r>
          </a:p>
        </p:txBody>
      </p:sp>
    </p:spTree>
    <p:extLst>
      <p:ext uri="{BB962C8B-B14F-4D97-AF65-F5344CB8AC3E}">
        <p14:creationId xmlns:p14="http://schemas.microsoft.com/office/powerpoint/2010/main" val="1849409833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1-07 at 20.47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33" y="1700808"/>
            <a:ext cx="8689388" cy="46445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224644"/>
            <a:ext cx="65887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solidFill>
                  <a:srgbClr val="4A4A4C"/>
                </a:solidFill>
              </a:rPr>
              <a:t>Ukázka doručenky – tabulka událostí</a:t>
            </a:r>
          </a:p>
        </p:txBody>
      </p:sp>
    </p:spTree>
    <p:extLst>
      <p:ext uri="{BB962C8B-B14F-4D97-AF65-F5344CB8AC3E}">
        <p14:creationId xmlns:p14="http://schemas.microsoft.com/office/powerpoint/2010/main" val="306846375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Uživatelský portál ISDS</a:t>
            </a:r>
          </a:p>
          <a:p>
            <a:pPr marL="580500" lvl="1" indent="-342900">
              <a:buFont typeface="Arial"/>
              <a:buChar char="•"/>
            </a:pPr>
            <a:r>
              <a:rPr lang="en-US">
                <a:hlinkClick r:id="rId2"/>
              </a:rPr>
              <a:t>www.mojedatovaschranka.cz</a:t>
            </a:r>
            <a:endParaRPr lang="en-US"/>
          </a:p>
          <a:p>
            <a:pPr marL="580500" lvl="1" indent="-342900">
              <a:buFont typeface="Arial"/>
              <a:buChar char="•"/>
            </a:pPr>
            <a:r>
              <a:rPr lang="en-US"/>
              <a:t>jednoduchá webová aplikace, dostupná prostřednictvím internetu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základní funkce pro odesílání a příjem datových zpráv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zcela dostačující pro jednotlivce a malé organizace</a:t>
            </a:r>
          </a:p>
          <a:p>
            <a:pPr lvl="1" indent="0">
              <a:buNone/>
            </a:pPr>
            <a:endParaRPr lang="en-US"/>
          </a:p>
          <a:p>
            <a:pPr marL="580500" lvl="1" indent="-342900">
              <a:buFont typeface="Arial"/>
              <a:buChar char="•"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64877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reen Shot 2012-01-07 at 20.35.3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25"/>
            <a:ext cx="9107280" cy="686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6176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20788"/>
            <a:ext cx="8501122" cy="2412269"/>
          </a:xfrm>
        </p:spPr>
        <p:txBody>
          <a:bodyPr/>
          <a:lstStyle/>
          <a:p>
            <a:pPr lvl="0"/>
            <a:r>
              <a:rPr lang="en-US"/>
              <a:t>Rozhraní ISDS pro aplikace třetích stran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veřejně definované a přístupné aplikační rozhraní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umožňuje ovládání datové schránky z jiné aplikace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např. komfortní propojení s funkcemi spisové služby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desítky dostupných alternativních aplikací, některé i zdarma</a:t>
            </a:r>
            <a:br>
              <a:rPr lang="en-US"/>
            </a:br>
            <a:r>
              <a:rPr lang="en-US"/>
              <a:t>(doplněk pro MS Outlook, Multischránka, DSGUI, PROSPIS a další)</a:t>
            </a:r>
          </a:p>
          <a:p>
            <a:pPr marL="580500" lvl="1" indent="-342900">
              <a:buFont typeface="Arial"/>
              <a:buChar char="•"/>
            </a:pPr>
            <a:endParaRPr lang="en-US"/>
          </a:p>
        </p:txBody>
      </p:sp>
      <p:pic>
        <p:nvPicPr>
          <p:cNvPr id="4" name="Picture 3" descr="Screen Shot 2012-01-07 at 20.39.3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76" y="-16347"/>
            <a:ext cx="5220580" cy="759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509120"/>
            <a:ext cx="2976724" cy="14052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43908" y="3969060"/>
            <a:ext cx="1368152" cy="2542876"/>
          </a:xfrm>
          <a:prstGeom prst="rect">
            <a:avLst/>
          </a:prstGeom>
        </p:spPr>
      </p:pic>
      <p:pic>
        <p:nvPicPr>
          <p:cNvPr id="8" name="Picture 7" descr="Screen Shot 2012-03-26 at 9.46.09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676" y="3903780"/>
            <a:ext cx="2843808" cy="2586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52566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Co potřebujete pro ovládání datové schránky</a:t>
            </a:r>
            <a:r>
              <a:rPr lang="en-US"/>
              <a:t>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cs-CZ"/>
              <a:t>Požadavky pro přístup pomocí webového portálu ISDS</a:t>
            </a:r>
          </a:p>
          <a:p>
            <a:pPr marL="580500" lvl="1" indent="-342900">
              <a:buFont typeface="Arial"/>
              <a:buChar char="•"/>
            </a:pPr>
            <a:r>
              <a:rPr lang="cs-CZ"/>
              <a:t>běžný kancelářský počítač nebo notebook s připojením na internet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operační systém Microsoft Windows, minimálně ve verzi XP (SP3)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případně jiný OS (Mac OS, Linux)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aktualizovaný internetový prohlížeč (min. Internet Explorer 8)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případně Google Chrome, Mozilla Firefox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doplněk Software602 XML Filler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Nainstalovaný kořenový certifikát autority Postsignum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pokud používáte Windows se zapnutou službou Windows Update, měli byste jej mít v úložišti certifikátů automaticky</a:t>
            </a:r>
          </a:p>
          <a:p>
            <a:pPr marL="875700" lvl="2" indent="-342900">
              <a:buFont typeface="Arial"/>
              <a:buChar char="•"/>
            </a:pPr>
            <a:endParaRPr lang="en-US"/>
          </a:p>
          <a:p>
            <a:pPr marL="342900" indent="-342900">
              <a:buFont typeface="Arial"/>
              <a:buChar char="•"/>
            </a:pPr>
            <a:r>
              <a:rPr lang="en-US"/>
              <a:t>Návody k instalaci doplňku a kořenového certifikátu jsou na webu www.datoveschranky.info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3157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cs-CZ"/>
              <a:t>Osnova</a:t>
            </a:r>
            <a:r>
              <a:rPr lang="en-US">
                <a:effectLst/>
              </a:rPr>
              <a:t> prezentace</a:t>
            </a:r>
            <a:endParaRPr lang="cs-CZ" cap="none" dirty="0" smtClean="0">
              <a:solidFill>
                <a:srgbClr val="4A4A4C"/>
              </a:solidFill>
            </a:endParaRP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85720" y="1736812"/>
            <a:ext cx="8501122" cy="4680519"/>
          </a:xfrm>
        </p:spPr>
        <p:txBody>
          <a:bodyPr/>
          <a:lstStyle/>
          <a:p>
            <a:pPr marL="360000" lvl="1" indent="-342900">
              <a:lnSpc>
                <a:spcPct val="150000"/>
              </a:lnSpc>
              <a:buFont typeface="Arial"/>
              <a:buChar char="•"/>
            </a:pPr>
            <a:r>
              <a:rPr lang="cs-CZ" sz="2400" b="1"/>
              <a:t>Proces zřízení datových schránek advokátům</a:t>
            </a:r>
          </a:p>
          <a:p>
            <a:pPr marL="360000" lvl="1" indent="-342900">
              <a:lnSpc>
                <a:spcPct val="150000"/>
              </a:lnSpc>
              <a:buFont typeface="Arial"/>
              <a:buChar char="•"/>
            </a:pPr>
            <a:r>
              <a:rPr lang="cs-CZ" sz="2400" b="1"/>
              <a:t>Základní pojmy </a:t>
            </a:r>
          </a:p>
          <a:p>
            <a:pPr marL="360000" lvl="1" indent="-342900">
              <a:lnSpc>
                <a:spcPct val="150000"/>
              </a:lnSpc>
              <a:buFont typeface="Arial"/>
              <a:buChar char="•"/>
            </a:pPr>
            <a:r>
              <a:rPr lang="cs-CZ" sz="2400" b="1"/>
              <a:t>Co potřebujete pro přístup do datové schránky</a:t>
            </a:r>
            <a:endParaRPr lang="en-US" sz="2400" b="1"/>
          </a:p>
          <a:p>
            <a:pPr marL="360000" lvl="1" indent="-342900">
              <a:lnSpc>
                <a:spcPct val="150000"/>
              </a:lnSpc>
              <a:buFont typeface="Arial"/>
              <a:buChar char="•"/>
            </a:pPr>
            <a:r>
              <a:rPr lang="cs-CZ" sz="2400" b="1"/>
              <a:t>Správa datové schránky</a:t>
            </a:r>
          </a:p>
          <a:p>
            <a:pPr marL="360000" lvl="1" indent="-342900">
              <a:lnSpc>
                <a:spcPct val="150000"/>
              </a:lnSpc>
              <a:buFont typeface="Arial"/>
              <a:buChar char="•"/>
            </a:pPr>
            <a:r>
              <a:rPr lang="cs-CZ" sz="2400" b="1"/>
              <a:t>Ověření autenticity datové zprávy</a:t>
            </a:r>
            <a:endParaRPr lang="en-US" sz="2400" b="1"/>
          </a:p>
          <a:p>
            <a:pPr marL="360000" lvl="1" indent="-342900">
              <a:lnSpc>
                <a:spcPct val="150000"/>
              </a:lnSpc>
              <a:buFont typeface="Arial"/>
              <a:buChar char="•"/>
            </a:pPr>
            <a:r>
              <a:rPr lang="cs-CZ" sz="2400" b="1"/>
              <a:t>Informační zdroje</a:t>
            </a:r>
            <a:endParaRPr lang="en-US" sz="2400" b="1"/>
          </a:p>
          <a:p>
            <a:pPr marL="360000" lvl="1" indent="-342900">
              <a:lnSpc>
                <a:spcPct val="150000"/>
              </a:lnSpc>
              <a:buFont typeface="Arial"/>
              <a:buChar char="•"/>
            </a:pPr>
            <a:r>
              <a:rPr lang="cs-CZ" sz="2400" b="1"/>
              <a:t>Práce s datovými zprávami</a:t>
            </a:r>
            <a:endParaRPr lang="en-US" sz="2400" b="1"/>
          </a:p>
          <a:p>
            <a:endParaRPr lang="en-US" b="1"/>
          </a:p>
          <a:p>
            <a:endParaRPr lang="en-US" b="1"/>
          </a:p>
          <a:p>
            <a:endParaRPr lang="cs-CZ" b="1"/>
          </a:p>
          <a:p>
            <a:endParaRPr lang="en-US" b="1"/>
          </a:p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Přihlášení do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3818228" cy="4729123"/>
          </a:xfrm>
        </p:spPr>
        <p:txBody>
          <a:bodyPr/>
          <a:lstStyle/>
          <a:p>
            <a:pPr lvl="0"/>
            <a:r>
              <a:rPr lang="en-US"/>
              <a:t>Prvotní přístupové údaje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jméno + heslo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heslo je nutné nejpozději po pátém příhlášení změnit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platnost hesla je nastavena na 90 dnů (expiraci lze vypnout)</a:t>
            </a:r>
          </a:p>
          <a:p>
            <a:endParaRPr lang="en-US"/>
          </a:p>
          <a:p>
            <a:endParaRPr lang="en-US"/>
          </a:p>
        </p:txBody>
      </p:sp>
      <p:pic>
        <p:nvPicPr>
          <p:cNvPr id="4" name="Picture 3" descr="Screen Shot 2012-01-07 at 20.50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1940" y="1664804"/>
            <a:ext cx="5006035" cy="450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7546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Přihlášení do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8642764" cy="4729123"/>
          </a:xfrm>
        </p:spPr>
        <p:txBody>
          <a:bodyPr/>
          <a:lstStyle/>
          <a:p>
            <a:r>
              <a:rPr lang="en-US"/>
              <a:t>Rozšířené možnosti zabezpečeného přihlášení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bezpečnostním kódem doručeným formou SMS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obdoba potvrzení platebního příkazu v el. bankovnictví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bezp. kódem vygenerovaným jiným zařízením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např. aplikací v mobilním telefonu nebo pomocí tokenu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komerčním certifikátem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musí být vydán uznávanou</a:t>
            </a:r>
            <a:br>
              <a:rPr lang="en-US"/>
            </a:br>
            <a:r>
              <a:rPr lang="en-US"/>
              <a:t>certifikační autoritou </a:t>
            </a:r>
            <a:br>
              <a:rPr lang="en-US"/>
            </a:br>
            <a:r>
              <a:rPr lang="en-US"/>
              <a:t>(I.CA, Postsignum, e-identity)</a:t>
            </a:r>
          </a:p>
          <a:p>
            <a:endParaRPr lang="en-US"/>
          </a:p>
        </p:txBody>
      </p:sp>
      <p:pic>
        <p:nvPicPr>
          <p:cNvPr id="4" name="Picture 3" descr="Screen Shot 2012-01-07 at 20.51.0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4028" y="3825044"/>
            <a:ext cx="4139580" cy="269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1497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správa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448780"/>
            <a:ext cx="8501122" cy="4909143"/>
          </a:xfrm>
        </p:spPr>
        <p:txBody>
          <a:bodyPr/>
          <a:lstStyle/>
          <a:p>
            <a:pPr lvl="0"/>
            <a:r>
              <a:rPr lang="en-US"/>
              <a:t>Nastavení notifikací emailem</a:t>
            </a:r>
          </a:p>
        </p:txBody>
      </p:sp>
      <p:pic>
        <p:nvPicPr>
          <p:cNvPr id="4" name="Picture 3" descr="Screen Shot 2012-01-07 at 20.11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0596" y="1961639"/>
            <a:ext cx="6593892" cy="4516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851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správa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4106260" cy="4765127"/>
          </a:xfrm>
        </p:spPr>
        <p:txBody>
          <a:bodyPr/>
          <a:lstStyle/>
          <a:p>
            <a:pPr lvl="0"/>
            <a:r>
              <a:rPr lang="en-US"/>
              <a:t>Nastavení notifikací </a:t>
            </a:r>
          </a:p>
          <a:p>
            <a:pPr lvl="0"/>
            <a:r>
              <a:rPr lang="en-US"/>
              <a:t>SMS-kou:</a:t>
            </a:r>
          </a:p>
          <a:p>
            <a:pPr lvl="0"/>
            <a:endParaRPr lang="en-US"/>
          </a:p>
          <a:p>
            <a:pPr marL="580500" lvl="1" indent="-342900">
              <a:buFont typeface="Arial"/>
              <a:buChar char="•"/>
            </a:pPr>
            <a:r>
              <a:rPr lang="en-US"/>
              <a:t>cena jedné zprávy činí 3 Kč</a:t>
            </a:r>
          </a:p>
        </p:txBody>
      </p:sp>
      <p:pic>
        <p:nvPicPr>
          <p:cNvPr id="5" name="Picture 4" descr="Screen Shot 2012-01-07 at 20.11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662" y="1460596"/>
            <a:ext cx="4417826" cy="5069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12283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správa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Přidání pověřené osoby nebo administrátora</a:t>
            </a:r>
          </a:p>
          <a:p>
            <a:endParaRPr lang="en-US"/>
          </a:p>
          <a:p>
            <a:pPr marL="342900" indent="-342900">
              <a:buFont typeface="Arial"/>
              <a:buChar char="•"/>
            </a:pPr>
            <a:r>
              <a:rPr lang="en-US"/>
              <a:t>Můžete přidělit následující oprávnění: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administrátor = právo přidávat další uživatele, rušit uživatele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číst běžné zprávy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číst zprávy do vlastních rukou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vytvářet a odesílat zprávy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prohlížet seznamy datových zpráv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vyhledávat datové schránky</a:t>
            </a:r>
          </a:p>
        </p:txBody>
      </p:sp>
    </p:spTree>
    <p:extLst>
      <p:ext uri="{BB962C8B-B14F-4D97-AF65-F5344CB8AC3E}">
        <p14:creationId xmlns:p14="http://schemas.microsoft.com/office/powerpoint/2010/main" val="404065847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správa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Kontrola seznamu uživatelů</a:t>
            </a:r>
          </a:p>
          <a:p>
            <a:endParaRPr lang="en-US"/>
          </a:p>
        </p:txBody>
      </p:sp>
      <p:pic>
        <p:nvPicPr>
          <p:cNvPr id="4" name="Picture 3" descr="Screen Shot 2012-01-07 at 20.26.3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516" y="2372233"/>
            <a:ext cx="8712968" cy="28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3806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správa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Rozšiřující možnosti využití datové schránky</a:t>
            </a:r>
          </a:p>
          <a:p>
            <a:pPr marL="580500" lvl="1" indent="-342900">
              <a:buFont typeface="Arial"/>
              <a:buChar char="•"/>
            </a:pPr>
            <a:endParaRPr lang="en-US" b="1"/>
          </a:p>
          <a:p>
            <a:pPr marL="580500" lvl="1" indent="-342900">
              <a:buFont typeface="Arial"/>
              <a:buChar char="•"/>
            </a:pPr>
            <a:r>
              <a:rPr lang="en-US" b="1"/>
              <a:t>Poštovní datová zpráva (PDZ)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po uzavření smlouvy s Českou poštou můžete odesílat datové zprávy </a:t>
            </a:r>
            <a:br>
              <a:rPr lang="en-US"/>
            </a:br>
            <a:r>
              <a:rPr lang="en-US"/>
              <a:t>i soukromoprávním příjemcům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bohužel jen těm, kteří povolili příjem PDZ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výhody: rychlé, bezpečné, garantované doručení</a:t>
            </a:r>
          </a:p>
          <a:p>
            <a:pPr marL="580500" lvl="1" indent="-342900">
              <a:buFont typeface="Arial"/>
              <a:buChar char="•"/>
            </a:pPr>
            <a:endParaRPr lang="en-US"/>
          </a:p>
          <a:p>
            <a:pPr marL="580500" lvl="1" indent="-342900">
              <a:buFont typeface="Arial"/>
              <a:buChar char="•"/>
            </a:pPr>
            <a:r>
              <a:rPr lang="en-US" b="1"/>
              <a:t>Datový trezor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zajistí prodloužení úložní doby datových zpráv po 90-ti dnech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komerční služba České pošty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volitelná kapacita na 100 / 500 / 5000 zpráv</a:t>
            </a:r>
          </a:p>
        </p:txBody>
      </p:sp>
      <p:pic>
        <p:nvPicPr>
          <p:cNvPr id="4" name="Picture 3" descr="Screen Shot 2012-01-13 at 11.46.4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4388548"/>
            <a:ext cx="1488244" cy="207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8012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správa datové schránky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592796"/>
            <a:ext cx="8642764" cy="4765127"/>
          </a:xfrm>
        </p:spPr>
        <p:txBody>
          <a:bodyPr/>
          <a:lstStyle/>
          <a:p>
            <a:pPr lvl="0"/>
            <a:r>
              <a:rPr lang="en-US"/>
              <a:t>Co dělat, když ztratíte přístupové údaje?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Nové přístupové údaje vyřizuje každé kontaktní místo veřejné správy (pracoviště Czech POINT)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Většina poboček České pošty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Obecní úřady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Informační centra městských částí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Hospodářská komora</a:t>
            </a:r>
          </a:p>
          <a:p>
            <a:pPr marL="580500" lvl="1" indent="-342900">
              <a:buFont typeface="Arial"/>
              <a:buChar char="•"/>
            </a:pPr>
            <a:endParaRPr lang="en-US"/>
          </a:p>
          <a:p>
            <a:pPr marL="580500" lvl="1" indent="-342900">
              <a:buFont typeface="Arial"/>
              <a:buChar char="•"/>
            </a:pPr>
            <a:r>
              <a:rPr lang="en-US"/>
              <a:t>Pokud do žádosti zadáte email, jsou přístupové údaje vydány okamžitě tak, že je Vám odeslán tzv. aktivační email. 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Pokud nezadáte email, jsou přístupové údaje odeslány formou zásilky do vlastních rukou na zadanou kontaktní adresu.</a:t>
            </a:r>
          </a:p>
        </p:txBody>
      </p:sp>
    </p:spTree>
    <p:extLst>
      <p:ext uri="{BB962C8B-B14F-4D97-AF65-F5344CB8AC3E}">
        <p14:creationId xmlns:p14="http://schemas.microsoft.com/office/powerpoint/2010/main" val="217975871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Ověření integrity datové zprávy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/>
              <a:t>Ověření integrity dokumentu</a:t>
            </a:r>
            <a:r>
              <a:rPr lang="en-US">
                <a:effectLst/>
              </a:rPr>
              <a:t> </a:t>
            </a:r>
          </a:p>
          <a:p>
            <a:pPr marL="694800" lvl="1" indent="-457200">
              <a:buFont typeface="+mj-lt"/>
              <a:buAutoNum type="arabicPeriod"/>
            </a:pPr>
            <a:r>
              <a:rPr lang="en-US"/>
              <a:t>Otevřete datovou zprávu v prostředí aplikace Software602 XML Filler. V pravé části okna je základní informace o integritě zprávy.</a:t>
            </a:r>
          </a:p>
          <a:p>
            <a:pPr marL="342900" indent="-342900">
              <a:buFont typeface="Arial"/>
              <a:buChar char="•"/>
            </a:pPr>
            <a:endParaRPr lang="en-US"/>
          </a:p>
        </p:txBody>
      </p:sp>
      <p:pic>
        <p:nvPicPr>
          <p:cNvPr id="6" name="Picture 5" descr="Screen Shot 2012-01-07 at 21.08.5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80928"/>
            <a:ext cx="6912768" cy="3744416"/>
          </a:xfrm>
          <a:prstGeom prst="rect">
            <a:avLst/>
          </a:prstGeom>
        </p:spPr>
      </p:pic>
      <p:pic>
        <p:nvPicPr>
          <p:cNvPr id="7" name="Picture 6" descr="Screen Shot 2012-01-07 at 21.04.5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40" y="3717032"/>
            <a:ext cx="3149600" cy="2692400"/>
          </a:xfrm>
          <a:prstGeom prst="rect">
            <a:avLst/>
          </a:prstGeom>
          <a:ln w="31750">
            <a:solidFill>
              <a:srgbClr val="FF0000"/>
            </a:solidFill>
          </a:ln>
        </p:spPr>
      </p:pic>
      <p:cxnSp>
        <p:nvCxnSpPr>
          <p:cNvPr id="9" name="Straight Arrow Connector 8"/>
          <p:cNvCxnSpPr/>
          <p:nvPr/>
        </p:nvCxnSpPr>
        <p:spPr>
          <a:xfrm flipH="1">
            <a:off x="3383868" y="3681028"/>
            <a:ext cx="3204356" cy="9001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256290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Ověření integrity datové zprávy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cs-CZ"/>
              <a:t>Ověření integrity dokumentu</a:t>
            </a:r>
            <a:r>
              <a:rPr lang="en-US"/>
              <a:t> </a:t>
            </a:r>
          </a:p>
          <a:p>
            <a:pPr marL="694800" lvl="1" indent="-457200">
              <a:buFont typeface="+mj-lt"/>
              <a:buAutoNum type="arabicPeriod" startAt="2"/>
            </a:pPr>
            <a:r>
              <a:rPr lang="en-US"/>
              <a:t>Detaily o časovém razítku a el. značce MV</a:t>
            </a:r>
          </a:p>
          <a:p>
            <a:pPr lvl="1" indent="0">
              <a:lnSpc>
                <a:spcPct val="50000"/>
              </a:lnSpc>
              <a:buNone/>
            </a:pPr>
            <a:r>
              <a:rPr lang="en-US">
                <a:solidFill>
                  <a:srgbClr val="0000FF"/>
                </a:solidFill>
              </a:rPr>
              <a:t>Autentická zpráva je označena: “informační systém datových schránek”</a:t>
            </a:r>
            <a:endParaRPr lang="en-US">
              <a:solidFill>
                <a:srgbClr val="0000FF"/>
              </a:solidFill>
            </a:endParaRPr>
          </a:p>
        </p:txBody>
      </p:sp>
      <p:pic>
        <p:nvPicPr>
          <p:cNvPr id="4" name="Picture 3" descr="Screen Shot 2012-01-07 at 21.05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12" y="2708920"/>
            <a:ext cx="4278030" cy="3852428"/>
          </a:xfrm>
          <a:prstGeom prst="rect">
            <a:avLst/>
          </a:prstGeom>
        </p:spPr>
      </p:pic>
      <p:pic>
        <p:nvPicPr>
          <p:cNvPr id="5" name="Picture 4" descr="Screen Shot 2012-01-07 at 21.05.3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19461"/>
            <a:ext cx="4283968" cy="3851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28822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nebojte se datových schránek!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68000" lvl="1" indent="-504000">
              <a:spcBef>
                <a:spcPts val="1872"/>
              </a:spcBef>
            </a:pPr>
            <a:r>
              <a:rPr lang="en-US" sz="2400" b="1"/>
              <a:t>Datové schránky usnad</a:t>
            </a:r>
            <a:r>
              <a:rPr lang="en-US" sz="2400" b="1"/>
              <a:t>ňují a urychlují komunikaci </a:t>
            </a:r>
            <a:br>
              <a:rPr lang="en-US" sz="2400" b="1"/>
            </a:br>
            <a:r>
              <a:rPr lang="en-US" sz="2400" b="1"/>
              <a:t>s úřady.</a:t>
            </a:r>
          </a:p>
          <a:p>
            <a:pPr marL="468000" lvl="1" indent="-504000">
              <a:spcBef>
                <a:spcPts val="1872"/>
              </a:spcBef>
            </a:pPr>
            <a:r>
              <a:rPr lang="en-US" sz="2400" b="1"/>
              <a:t>Ovládání není složité – zvládnete to.</a:t>
            </a:r>
          </a:p>
          <a:p>
            <a:pPr marL="468000" lvl="1" indent="-504000">
              <a:spcBef>
                <a:spcPts val="1872"/>
              </a:spcBef>
            </a:pPr>
            <a:r>
              <a:rPr lang="en-US" sz="2400" b="1"/>
              <a:t>Pokud nechcete, nemusíte odesílat datové zprávy.</a:t>
            </a:r>
          </a:p>
          <a:p>
            <a:pPr marL="468000" lvl="1" indent="-504000">
              <a:spcBef>
                <a:spcPts val="1872"/>
              </a:spcBef>
            </a:pPr>
            <a:r>
              <a:rPr lang="en-US" sz="2400" b="1"/>
              <a:t>Povinně budete jen přijímat datové zprávy od úřadů.</a:t>
            </a:r>
          </a:p>
          <a:p>
            <a:pPr marL="0" lvl="1" indent="0">
              <a:spcBef>
                <a:spcPts val="1872"/>
              </a:spcBef>
              <a:buNone/>
            </a:pPr>
            <a:endParaRPr lang="en-US" sz="2800" b="1" u="sng"/>
          </a:p>
          <a:p>
            <a:pPr marL="0" lvl="1" indent="0" algn="ctr">
              <a:spcBef>
                <a:spcPts val="1872"/>
              </a:spcBef>
              <a:buNone/>
            </a:pPr>
            <a:r>
              <a:rPr lang="en-US" sz="2800" b="1" u="sng"/>
              <a:t>Funguje to, nebojte se!</a:t>
            </a:r>
            <a:endParaRPr lang="en-US" sz="2800" b="1" u="sng"/>
          </a:p>
        </p:txBody>
      </p:sp>
    </p:spTree>
    <p:extLst>
      <p:ext uri="{BB962C8B-B14F-4D97-AF65-F5344CB8AC3E}">
        <p14:creationId xmlns:p14="http://schemas.microsoft.com/office/powerpoint/2010/main" val="21875922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/>
              <a:t>nástroj pro ověření zprávy v prostředí ISDS</a:t>
            </a:r>
            <a:r>
              <a:rPr lang="en-US">
                <a:effectLst/>
              </a:rPr>
              <a:t> 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ISDS poskytuje nástroj pro ověření autenticity DZ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uloženou datovou zprávu ve formátu ZFO předložíte systému </a:t>
            </a:r>
            <a:br>
              <a:rPr lang="en-US"/>
            </a:br>
            <a:r>
              <a:rPr lang="en-US"/>
              <a:t>k posouzení.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820" y="2708920"/>
            <a:ext cx="2146300" cy="1206500"/>
          </a:xfrm>
          <a:prstGeom prst="rect">
            <a:avLst/>
          </a:prstGeom>
        </p:spPr>
      </p:pic>
      <p:pic>
        <p:nvPicPr>
          <p:cNvPr id="6" name="Picture 5" descr="Screen Shot 2012-01-08 at 9.36.06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598" y="4386596"/>
            <a:ext cx="3887924" cy="2174752"/>
          </a:xfrm>
          <a:prstGeom prst="rect">
            <a:avLst/>
          </a:prstGeom>
        </p:spPr>
      </p:pic>
      <p:pic>
        <p:nvPicPr>
          <p:cNvPr id="7" name="Picture 6" descr="Screen Shot 2012-01-08 at 9.39.1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39" y="4437112"/>
            <a:ext cx="3714929" cy="2097842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H="1">
            <a:off x="1979712" y="3897052"/>
            <a:ext cx="2592288" cy="828092"/>
          </a:xfrm>
          <a:prstGeom prst="straightConnector1">
            <a:avLst/>
          </a:prstGeom>
          <a:ln w="38100" cap="rnd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2"/>
          </p:cNvCxnSpPr>
          <p:nvPr/>
        </p:nvCxnSpPr>
        <p:spPr>
          <a:xfrm>
            <a:off x="4578970" y="3915420"/>
            <a:ext cx="2621322" cy="77372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368948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důkazní materiál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4322284" cy="472912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/>
              <a:t>Datová zpráva samotná</a:t>
            </a:r>
          </a:p>
          <a:p>
            <a:pPr marL="694800" lvl="1" indent="-457200">
              <a:buFont typeface="Arial"/>
              <a:buChar char="•"/>
            </a:pPr>
            <a:endParaRPr lang="en-US"/>
          </a:p>
          <a:p>
            <a:pPr marL="694800" lvl="1" indent="-457200">
              <a:buFont typeface="Arial"/>
              <a:buChar char="•"/>
            </a:pPr>
            <a:r>
              <a:rPr lang="en-US"/>
              <a:t>Jedině kompletní datová zpráva uložená ve formátu ZFO dokazuje, co bylo obsahem datové zprávy (přílohy). </a:t>
            </a:r>
          </a:p>
          <a:p>
            <a:pPr marL="694800" lvl="1" indent="-457200">
              <a:buFont typeface="Arial"/>
              <a:buChar char="•"/>
            </a:pPr>
            <a:endParaRPr lang="en-US"/>
          </a:p>
          <a:p>
            <a:pPr marL="694800" lvl="1" indent="-457200">
              <a:buFont typeface="Arial"/>
              <a:buChar char="•"/>
            </a:pPr>
            <a:r>
              <a:rPr lang="en-US"/>
              <a:t>Kdokoli má uloženou zprávu ve svém držení, může ověřit pomocí nástroje ISDS, zda se skutečně jedná o datovou zprávu dodanou prostřednictvím ISDS.</a:t>
            </a:r>
          </a:p>
        </p:txBody>
      </p:sp>
      <p:pic>
        <p:nvPicPr>
          <p:cNvPr id="4" name="Picture 3" descr="Screen Shot 2012-01-08 at 9.49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811" y="1804020"/>
            <a:ext cx="3959425" cy="4685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04794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důkazní materiál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2. Systémové záznamy ISDS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Správce ISDS (MV) může na základě žádosti oprávněného subjektu poskytnout výpis systémových záznamů o událostech: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ve vztahu k datové schránce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okolnosti zřízení datové schránky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změny schránky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seznamy dodaných i odeslaných zpráv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ve vztahu k datové zprávě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údaje z obálky datové zprávy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co způsobilo doručení zprávy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ve vztahu k uživateli datové schránky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od kdy do kdy měl přístup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doručení přístupových údajů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zda a kdy se přihlásil, z jaké IP adresy</a:t>
            </a:r>
          </a:p>
          <a:p>
            <a:pPr marL="1152900" lvl="3" indent="-342900">
              <a:buFont typeface="Arial"/>
              <a:buChar char="•"/>
            </a:pPr>
            <a:r>
              <a:rPr lang="en-US"/>
              <a:t>nastavení notifikací</a:t>
            </a:r>
          </a:p>
          <a:p>
            <a:pPr marL="1152900" lvl="3" indent="-342900">
              <a:buFont typeface="Arial"/>
              <a:buChar char="•"/>
            </a:pP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3068960"/>
            <a:ext cx="32893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84795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informační zdroje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0" indent="-457200" eaLnBrk="0" hangingPunct="0">
              <a:buFont typeface="+mj-lt"/>
              <a:buAutoNum type="arabicPeriod"/>
            </a:pPr>
            <a:r>
              <a:rPr lang="en-US"/>
              <a:t>Informační web datových schránek</a:t>
            </a:r>
          </a:p>
          <a:p>
            <a:pPr marL="694800" lvl="1" indent="-457200" eaLnBrk="0" hangingPunct="0">
              <a:buFont typeface="Arial"/>
              <a:buChar char="•"/>
            </a:pPr>
            <a:r>
              <a:rPr lang="en-US">
                <a:hlinkClick r:id="rId2"/>
              </a:rPr>
              <a:t>www.datoveschranky.info</a:t>
            </a:r>
            <a:endParaRPr lang="en-US"/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novinky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statistiky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technické požadavky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návody na instalaci </a:t>
            </a:r>
            <a:br>
              <a:rPr lang="en-US"/>
            </a:br>
            <a:r>
              <a:rPr lang="en-US"/>
              <a:t>doplňku a certifikátů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harmonogram odstávek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bezpečnostní desatero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provozní řád ISDS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formulář pro odeslání dotazu</a:t>
            </a:r>
          </a:p>
        </p:txBody>
      </p:sp>
      <p:pic>
        <p:nvPicPr>
          <p:cNvPr id="4" name="Picture 3" descr="Screen Shot 2012-01-08 at 10.08.3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405092"/>
            <a:ext cx="4140460" cy="404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43980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informační zdroje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lvl="0" indent="-457200" eaLnBrk="0" hangingPunct="0">
              <a:buFont typeface="+mj-lt"/>
              <a:buAutoNum type="arabicPeriod" startAt="2"/>
            </a:pPr>
            <a:r>
              <a:rPr lang="en-US"/>
              <a:t>Infolinka a technická podpora datových schránek</a:t>
            </a:r>
          </a:p>
          <a:p>
            <a:pPr marL="694800" lvl="1" indent="-457200" eaLnBrk="0" hangingPunct="0">
              <a:buFont typeface="Arial"/>
              <a:buChar char="•"/>
            </a:pPr>
            <a:endParaRPr lang="en-US"/>
          </a:p>
          <a:p>
            <a:pPr marL="694800" lvl="1" indent="-457200" eaLnBrk="0" hangingPunct="0">
              <a:buFont typeface="Arial"/>
              <a:buChar char="•"/>
            </a:pPr>
            <a:r>
              <a:rPr lang="en-US"/>
              <a:t>v pracovní dny od 8 – 18 hodin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všeobecné informace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technická podpora uživatelům</a:t>
            </a:r>
          </a:p>
          <a:p>
            <a:pPr lvl="2" indent="0" eaLnBrk="0" hangingPunct="0">
              <a:buNone/>
            </a:pPr>
            <a:endParaRPr lang="en-US"/>
          </a:p>
          <a:p>
            <a:pPr marL="694800" lvl="1" indent="-457200" eaLnBrk="0" hangingPunct="0">
              <a:buFont typeface="Arial"/>
              <a:buChar char="•"/>
            </a:pPr>
            <a:r>
              <a:rPr lang="en-US"/>
              <a:t>operátoři infolinky mají přístup k informacím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o stavu schránky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o změnách schránky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o uživatelích schránky</a:t>
            </a:r>
          </a:p>
          <a:p>
            <a:pPr marL="990000" lvl="2" indent="-457200" eaLnBrk="0" hangingPunct="0">
              <a:buFont typeface="Arial"/>
              <a:buChar char="•"/>
            </a:pPr>
            <a:r>
              <a:rPr lang="en-US"/>
              <a:t>o stavu doručení přístupových údajů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733256"/>
            <a:ext cx="3799148" cy="648072"/>
          </a:xfrm>
          <a:prstGeom prst="rect">
            <a:avLst/>
          </a:prstGeom>
          <a:noFill/>
        </p:spPr>
        <p:txBody>
          <a:bodyPr>
            <a:normAutofit fontScale="92500" lnSpcReduction="1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rgbClr val="FBB714"/>
              </a:contourClr>
            </a:sp3d>
          </a:bodyPr>
          <a:lstStyle/>
          <a:p>
            <a:pPr>
              <a:defRPr/>
            </a:pPr>
            <a:r>
              <a:rPr lang="en-US" sz="42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Arial" charset="0"/>
                <a:cs typeface="Arial" charset="0"/>
              </a:rPr>
              <a:t>tel. 270 005 200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571037"/>
            <a:ext cx="2508957" cy="1877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715521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informační zdroje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US"/>
              <a:t>Seznam držitelů datových schránek</a:t>
            </a:r>
          </a:p>
          <a:p>
            <a:pPr marL="694800" lvl="1" indent="-457200">
              <a:buFont typeface="Arial"/>
              <a:buChar char="•"/>
            </a:pPr>
            <a:r>
              <a:rPr lang="en-US">
                <a:hlinkClick r:id="rId2"/>
              </a:rPr>
              <a:t>www.seznamovm.cz</a:t>
            </a:r>
            <a:endParaRPr lang="en-US"/>
          </a:p>
          <a:p>
            <a:pPr marL="990000" lvl="2" indent="-457200">
              <a:buFont typeface="Arial"/>
              <a:buChar char="•"/>
            </a:pPr>
            <a:r>
              <a:rPr lang="en-US"/>
              <a:t>seznam zpřístupněných datových schránek všech typů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orgány veřejné moci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právnické osoby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podnikající fyzické osoby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fyzické osoby</a:t>
            </a:r>
          </a:p>
          <a:p>
            <a:pPr marL="1580400" lvl="4" indent="-457200">
              <a:buFont typeface="Arial"/>
              <a:buChar char="•"/>
            </a:pPr>
            <a:r>
              <a:rPr lang="en-US"/>
              <a:t>ty jediné mají možnost se ze seznamu odhlásit</a:t>
            </a:r>
          </a:p>
          <a:p>
            <a:pPr marL="990000" lvl="2" indent="-457200">
              <a:buFont typeface="Arial"/>
              <a:buChar char="•"/>
            </a:pPr>
            <a:r>
              <a:rPr lang="en-US"/>
              <a:t>vyhledávání 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dle jména / příjmení 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identifikačního čísla 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identifikátoru schránky</a:t>
            </a:r>
          </a:p>
          <a:p>
            <a:pPr marL="1267200" lvl="3" indent="-457200">
              <a:buFont typeface="Arial"/>
              <a:buChar char="•"/>
            </a:pPr>
            <a:r>
              <a:rPr lang="en-US"/>
              <a:t>adresy, města</a:t>
            </a:r>
          </a:p>
          <a:p>
            <a:pPr marL="990000" lvl="2" indent="-457200">
              <a:buFont typeface="Arial"/>
              <a:buChar char="•"/>
            </a:pPr>
            <a:r>
              <a:rPr lang="en-US"/>
              <a:t>aktualizace seznamu probíhá v 24-hodinových intervalech</a:t>
            </a:r>
          </a:p>
        </p:txBody>
      </p:sp>
      <p:pic>
        <p:nvPicPr>
          <p:cNvPr id="4" name="Picture 3" descr="Screen Shot 2012-01-08 at 10.26.2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140968"/>
            <a:ext cx="2262572" cy="193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34167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informační zdroje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3422184" cy="4729123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/>
              <a:t>Veřejné interaktivní testovací prostředí</a:t>
            </a:r>
          </a:p>
          <a:p>
            <a:pPr marL="694800" lvl="1" indent="-457200">
              <a:buFont typeface="Arial"/>
              <a:buChar char="•"/>
            </a:pPr>
            <a:r>
              <a:rPr lang="en-US">
                <a:hlinkClick r:id="rId2"/>
              </a:rPr>
              <a:t>www.isdstest.cz</a:t>
            </a:r>
            <a:endParaRPr lang="en-US"/>
          </a:p>
          <a:p>
            <a:pPr marL="990000" lvl="2" indent="-457200">
              <a:buFont typeface="Arial"/>
              <a:buChar char="•"/>
            </a:pPr>
            <a:r>
              <a:rPr lang="en-US"/>
              <a:t>umožňuje přehrát postup práce s datovou schránkou</a:t>
            </a:r>
          </a:p>
          <a:p>
            <a:pPr marL="990000" lvl="2" indent="-457200">
              <a:buFont typeface="Arial"/>
              <a:buChar char="•"/>
            </a:pPr>
            <a:r>
              <a:rPr lang="en-US"/>
              <a:t>je vybaveno interaktivním trénikovým módem</a:t>
            </a:r>
          </a:p>
          <a:p>
            <a:pPr marL="990000" lvl="2" indent="-457200">
              <a:buFont typeface="Arial"/>
              <a:buChar char="•"/>
            </a:pPr>
            <a:r>
              <a:rPr lang="en-US"/>
              <a:t>svou schopnost ovládání můžete otestovat</a:t>
            </a:r>
          </a:p>
        </p:txBody>
      </p:sp>
      <p:pic>
        <p:nvPicPr>
          <p:cNvPr id="4" name="Picture 3" descr="Screen Shot 2012-01-08 at 10.30.5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2528900"/>
            <a:ext cx="5359400" cy="3898900"/>
          </a:xfrm>
          <a:prstGeom prst="rect">
            <a:avLst/>
          </a:prstGeom>
        </p:spPr>
      </p:pic>
      <p:pic>
        <p:nvPicPr>
          <p:cNvPr id="5" name="Picture 4" descr="Screen Shot 2012-01-08 at 10.33.48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1664804"/>
            <a:ext cx="52451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98849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proces zřízení datové schránky advokáta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Varianta pro ty, kdo schránku dosud nemají a počkají na prvního července 2012.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MV zřídí schránku na pokyn České advokátní komory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akce proběhne hromadně, pro všechny členy, kteří k datu 1. 7. nebudou mít datovou schránku typu “podnikají fyzická osoba – advokát”.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2. 7. budou obálky s přístupovými údaji vyrobeny a předány do poštovní přepravy. Adresovány budou na adresu místa podnikání.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3. až 4. 7. se poštovní doručovatelky pokusí doručit zásilku v režimu “do vlastních rukou adresáta”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nejpozději 16. 7. bude ukončena 10-ti denní úložní doba zásilky, která tak bude považována za doručenou.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datová schránka bude zpřístupněna prvním přihlášením advokáta</a:t>
            </a:r>
          </a:p>
          <a:p>
            <a:pPr marL="875700" lvl="2" indent="-342900">
              <a:buFont typeface="Arial"/>
              <a:buChar char="•"/>
            </a:pPr>
            <a:r>
              <a:rPr lang="en-US"/>
              <a:t>pokud se sami nepřihlásíte, datová schránka bude zpřístupněna 15 dnů od data doručení zásilky, tedy nejpozději 31. 7. 2012</a:t>
            </a:r>
          </a:p>
        </p:txBody>
      </p:sp>
    </p:spTree>
    <p:extLst>
      <p:ext uri="{BB962C8B-B14F-4D97-AF65-F5344CB8AC3E}">
        <p14:creationId xmlns:p14="http://schemas.microsoft.com/office/powerpoint/2010/main" val="3618279405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proces zřízení datové schránky advokáta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Varianta pro ty, kdo již mají datovou schránku PFO</a:t>
            </a:r>
          </a:p>
          <a:p>
            <a:pPr lvl="1" indent="0">
              <a:buNone/>
            </a:pPr>
            <a:endParaRPr lang="en-US"/>
          </a:p>
          <a:p>
            <a:pPr marL="580500" lvl="1" indent="-342900">
              <a:buFont typeface="Arial"/>
              <a:buChar char="•"/>
            </a:pPr>
            <a:r>
              <a:rPr lang="en-US"/>
              <a:t>Značné množství advokátů již používá datovou schránku typu </a:t>
            </a:r>
            <a:r>
              <a:rPr lang="en-US" b="1" i="1"/>
              <a:t>“Podnikající fyzická osoba”</a:t>
            </a:r>
            <a:r>
              <a:rPr lang="en-US"/>
              <a:t>.</a:t>
            </a:r>
          </a:p>
          <a:p>
            <a:pPr marL="580500" lvl="1" indent="-342900">
              <a:buFont typeface="Arial"/>
              <a:buChar char="•"/>
            </a:pPr>
            <a:endParaRPr lang="en-US"/>
          </a:p>
          <a:p>
            <a:pPr marL="580500" lvl="1" indent="-342900">
              <a:buFont typeface="Arial"/>
              <a:buChar char="•"/>
            </a:pPr>
            <a:r>
              <a:rPr lang="en-US"/>
              <a:t>MV ve spolupráci s ČAK v průběhu prvního čtvrtletí 2012 provede změnu typu této datové schránky na </a:t>
            </a:r>
            <a:br>
              <a:rPr lang="en-US"/>
            </a:br>
            <a:r>
              <a:rPr lang="en-US" b="1" i="1"/>
              <a:t>“Podnikající fyzická osoba – advokát”</a:t>
            </a:r>
            <a:r>
              <a:rPr lang="en-US"/>
              <a:t>.</a:t>
            </a:r>
          </a:p>
          <a:p>
            <a:pPr marL="580500" lvl="1" indent="-342900">
              <a:buFont typeface="Arial"/>
              <a:buChar char="•"/>
            </a:pPr>
            <a:endParaRPr lang="en-US"/>
          </a:p>
          <a:p>
            <a:pPr marL="580500" lvl="1" indent="-342900">
              <a:buFont typeface="Arial"/>
              <a:buChar char="•"/>
            </a:pPr>
            <a:r>
              <a:rPr lang="en-US"/>
              <a:t>Zároveň ČAK sjednotí označení schránek advokátů tak, aby obchodní název byl vždy ve shodném tvaru, viz vzor:</a:t>
            </a:r>
            <a:br>
              <a:rPr lang="en-US"/>
            </a:br>
            <a:r>
              <a:rPr lang="en-US" b="1" i="1"/>
              <a:t>“JUDr. Martin Vychopeň, advokát. Ev. číslo 02690”</a:t>
            </a:r>
          </a:p>
          <a:p>
            <a:pPr marL="580500" lvl="1" indent="-342900">
              <a:buFont typeface="Arial"/>
              <a:buChar char="•"/>
            </a:pPr>
            <a:endParaRPr lang="en-US"/>
          </a:p>
          <a:p>
            <a:pPr marL="580500" lvl="1" indent="-342900">
              <a:buFont typeface="Arial"/>
              <a:buChar char="•"/>
            </a:pPr>
            <a:r>
              <a:rPr lang="en-US"/>
              <a:t>Od 1. 7. 2012 se pro takové schránky již nic nezmění.</a:t>
            </a:r>
          </a:p>
        </p:txBody>
      </p:sp>
    </p:spTree>
    <p:extLst>
      <p:ext uri="{BB962C8B-B14F-4D97-AF65-F5344CB8AC3E}">
        <p14:creationId xmlns:p14="http://schemas.microsoft.com/office/powerpoint/2010/main" val="2469569100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/>
              <a:t>Datová schránka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elektronické úložiště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součást ISDS</a:t>
            </a:r>
          </a:p>
          <a:p>
            <a:r>
              <a:rPr lang="en-US"/>
              <a:t>Stavy datové schránky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zřízená = byla založena v systému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zpřístupněná = lze do ní dodávat zprávy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znepřístupněná = nelze do ní dodávat zprávy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zrušená = smazaná</a:t>
            </a:r>
          </a:p>
          <a:p>
            <a:r>
              <a:rPr lang="en-US"/>
              <a:t>Informační systém datových schránek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centrálně provozovaný systém, dle z.365/2000 Sb. o informačních systémech veřejné správy </a:t>
            </a:r>
          </a:p>
          <a:p>
            <a:pPr marL="580500" lvl="1" indent="-342900">
              <a:buFont typeface="Arial"/>
              <a:buChar char="•"/>
            </a:pPr>
            <a:r>
              <a:rPr lang="en-US"/>
              <a:t>správcem ISDS je Ministerstvo vnitra, provozovatelem ISDS je Česká pošta s.p.</a:t>
            </a:r>
          </a:p>
        </p:txBody>
      </p:sp>
    </p:spTree>
    <p:extLst>
      <p:ext uri="{BB962C8B-B14F-4D97-AF65-F5344CB8AC3E}">
        <p14:creationId xmlns:p14="http://schemas.microsoft.com/office/powerpoint/2010/main" val="4119006808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0"/>
            <a:ext cx="5150376" cy="4729123"/>
          </a:xfrm>
        </p:spPr>
        <p:txBody>
          <a:bodyPr/>
          <a:lstStyle/>
          <a:p>
            <a:r>
              <a:rPr lang="en-US"/>
              <a:t>Datová zpráva ISDS</a:t>
            </a:r>
          </a:p>
          <a:p>
            <a:pPr marL="360000" lvl="1" indent="-342900">
              <a:buFont typeface="Arial"/>
              <a:buChar char="•"/>
            </a:pPr>
            <a:r>
              <a:rPr lang="en-US"/>
              <a:t>Formát datové zprávy definuje Vyhláška č. 194/2009 Sb. o stanovení podrobností užívání a provozování informačního systému datových schránek a dále také Provozní řád informačního systému datových schránek (dále jen ISDS).</a:t>
            </a:r>
          </a:p>
          <a:p>
            <a:pPr marL="360000" lvl="1" indent="-342900">
              <a:buFont typeface="Arial"/>
              <a:buChar char="•"/>
            </a:pPr>
            <a:r>
              <a:rPr lang="en-US"/>
              <a:t>Technicky jde o soubor ve formátu ZFO (zipped XML form), obsahující elektro-nicky podepsaná strukturovaná data.</a:t>
            </a:r>
          </a:p>
          <a:p>
            <a:pPr marL="360000" lvl="1" indent="-342900">
              <a:buFont typeface="Arial"/>
              <a:buChar char="•"/>
            </a:pPr>
            <a:r>
              <a:rPr lang="en-US"/>
              <a:t>Jde o otevřeně definovaný formát, který může otevírat i ukládat libovolná aplikace, nicméně nejčastěji použijeme produkt Software602 XML Filler.</a:t>
            </a:r>
          </a:p>
          <a:p>
            <a:pPr marL="1085850" lvl="1" indent="-342900">
              <a:buFont typeface="Arial"/>
              <a:buChar char="•"/>
            </a:pPr>
            <a:endParaRPr lang="en-US"/>
          </a:p>
        </p:txBody>
      </p:sp>
      <p:pic>
        <p:nvPicPr>
          <p:cNvPr id="5" name="Picture 4" descr="Screen Shot 2012-01-07 at 17.37.0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196" y="1474135"/>
            <a:ext cx="2709540" cy="2665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6156" y="4941168"/>
            <a:ext cx="2992638" cy="1108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788766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426740" cy="720079"/>
          </a:xfrm>
        </p:spPr>
        <p:txBody>
          <a:bodyPr/>
          <a:lstStyle/>
          <a:p>
            <a:r>
              <a:rPr lang="en-US"/>
              <a:t>Datová zpráva ISDS se skládá z těchto částí: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259632" y="2276872"/>
            <a:ext cx="7272808" cy="4068452"/>
            <a:chOff x="3023828" y="2816932"/>
            <a:chExt cx="5832648" cy="3528392"/>
          </a:xfrm>
        </p:grpSpPr>
        <p:sp>
          <p:nvSpPr>
            <p:cNvPr id="4" name="Rounded Rectangle 3"/>
            <p:cNvSpPr/>
            <p:nvPr/>
          </p:nvSpPr>
          <p:spPr>
            <a:xfrm>
              <a:off x="3023828" y="2816932"/>
              <a:ext cx="5832648" cy="3528392"/>
            </a:xfrm>
            <a:prstGeom prst="roundRect">
              <a:avLst/>
            </a:prstGeom>
            <a:solidFill>
              <a:schemeClr val="tx2">
                <a:lumMod val="40000"/>
                <a:lumOff val="60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ounded Rectangle 4"/>
            <p:cNvSpPr/>
            <p:nvPr/>
          </p:nvSpPr>
          <p:spPr>
            <a:xfrm>
              <a:off x="3959932" y="3537012"/>
              <a:ext cx="4716524" cy="2700300"/>
            </a:xfrm>
            <a:prstGeom prst="roundRect">
              <a:avLst/>
            </a:prstGeom>
            <a:solidFill>
              <a:srgbClr val="FBB71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3275856" y="2967335"/>
              <a:ext cx="3685624" cy="46166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lvl="1" algn="ctr"/>
              <a:r>
                <a:rPr lang="en-US" b="1">
                  <a:solidFill>
                    <a:srgbClr val="4B4B4B"/>
                  </a:solidFill>
                </a:rPr>
                <a:t>Elektronická značka MV</a:t>
              </a: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75956" y="3753036"/>
              <a:ext cx="2268252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lvl="1" algn="ctr"/>
              <a:r>
                <a:rPr lang="en-US" b="1">
                  <a:solidFill>
                    <a:srgbClr val="4B4B4B"/>
                  </a:solidFill>
                </a:rPr>
                <a:t>Obálka zprávy</a:t>
              </a: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824028" y="4401108"/>
              <a:ext cx="3636404" cy="1692188"/>
            </a:xfrm>
            <a:prstGeom prst="roundRect">
              <a:avLst/>
            </a:prstGeom>
            <a:solidFill>
              <a:srgbClr val="008000">
                <a:alpha val="5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112060" y="4653136"/>
              <a:ext cx="151216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lvl="1" algn="ctr"/>
              <a:r>
                <a:rPr lang="en-US" b="1">
                  <a:solidFill>
                    <a:srgbClr val="4B4B4B"/>
                  </a:solidFill>
                </a:rPr>
                <a:t>Přílohy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1018612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Základní pojmy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85720" y="1628801"/>
            <a:ext cx="8498748" cy="720079"/>
          </a:xfrm>
        </p:spPr>
        <p:txBody>
          <a:bodyPr/>
          <a:lstStyle/>
          <a:p>
            <a:r>
              <a:rPr lang="en-US"/>
              <a:t>Datová zpráva ISDS se skládá z těchto částí: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259632" y="2276872"/>
            <a:ext cx="7272808" cy="4068452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028904" y="2450296"/>
            <a:ext cx="5495424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lvl="1"/>
            <a:r>
              <a:rPr lang="en-US" b="1">
                <a:solidFill>
                  <a:srgbClr val="4B4B4B"/>
                </a:solidFill>
              </a:rPr>
              <a:t>Elektronická značka MV</a:t>
            </a:r>
          </a:p>
          <a:p>
            <a:pPr marL="0" lvl="1"/>
            <a:endParaRPr lang="en-US" b="1">
              <a:solidFill>
                <a:srgbClr val="4B4B4B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Osvědčuje integritu datové zprávy, tedy, že s obálka ani obsah nebyl pozměněn.</a:t>
            </a:r>
          </a:p>
          <a:p>
            <a:pPr marL="0" lvl="1"/>
            <a:endParaRPr lang="en-US">
              <a:solidFill>
                <a:srgbClr val="4B4B4B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>
                <a:solidFill>
                  <a:srgbClr val="4B4B4B"/>
                </a:solidFill>
              </a:rPr>
              <a:t>Osvědčuje autenticitu datové zprávy, tedy, že datová zpráva pochází </a:t>
            </a:r>
            <a:br>
              <a:rPr lang="en-US">
                <a:solidFill>
                  <a:srgbClr val="4B4B4B"/>
                </a:solidFill>
              </a:rPr>
            </a:br>
            <a:r>
              <a:rPr lang="en-US">
                <a:solidFill>
                  <a:srgbClr val="4B4B4B"/>
                </a:solidFill>
              </a:rPr>
              <a:t>z ISDS</a:t>
            </a:r>
          </a:p>
        </p:txBody>
      </p:sp>
    </p:spTree>
    <p:extLst>
      <p:ext uri="{BB962C8B-B14F-4D97-AF65-F5344CB8AC3E}">
        <p14:creationId xmlns:p14="http://schemas.microsoft.com/office/powerpoint/2010/main" val="29173784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atove_schranky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datove_schranky.potx</Template>
  <TotalTime>5345</TotalTime>
  <Words>1490</Words>
  <Application>Microsoft Macintosh PowerPoint</Application>
  <PresentationFormat>On-screen Show (4:3)</PresentationFormat>
  <Paragraphs>276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datove_schranky</vt:lpstr>
      <vt:lpstr>Ovládání datové schránky</vt:lpstr>
      <vt:lpstr>Osnova prezentace</vt:lpstr>
      <vt:lpstr>nebojte se datových schránek!</vt:lpstr>
      <vt:lpstr>proces zřízení datové schránky advokáta</vt:lpstr>
      <vt:lpstr>proces zřízení datové schránky advokáta</vt:lpstr>
      <vt:lpstr>Základní pojmy</vt:lpstr>
      <vt:lpstr>Základní pojmy </vt:lpstr>
      <vt:lpstr>Základní pojmy </vt:lpstr>
      <vt:lpstr>Základní pojmy </vt:lpstr>
      <vt:lpstr>Základní pojmy </vt:lpstr>
      <vt:lpstr>Základní pojmy </vt:lpstr>
      <vt:lpstr>Základní pojmy</vt:lpstr>
      <vt:lpstr>Základní pojmy</vt:lpstr>
      <vt:lpstr>Základní pojmy</vt:lpstr>
      <vt:lpstr>Základní pojmy</vt:lpstr>
      <vt:lpstr>Základní pojmy</vt:lpstr>
      <vt:lpstr>PowerPoint Presentation</vt:lpstr>
      <vt:lpstr>Základní pojmy</vt:lpstr>
      <vt:lpstr>Co potřebujete pro ovládání datové schránky?</vt:lpstr>
      <vt:lpstr>Přihlášení do datové schránky</vt:lpstr>
      <vt:lpstr>Přihlášení do datové schránky</vt:lpstr>
      <vt:lpstr>správa datové schránky</vt:lpstr>
      <vt:lpstr>správa datové schránky</vt:lpstr>
      <vt:lpstr>správa datové schránky</vt:lpstr>
      <vt:lpstr>správa datové schránky</vt:lpstr>
      <vt:lpstr>správa datové schránky</vt:lpstr>
      <vt:lpstr>správa datové schránky</vt:lpstr>
      <vt:lpstr>Ověření integrity datové zprávy</vt:lpstr>
      <vt:lpstr>Ověření integrity datové zprávy</vt:lpstr>
      <vt:lpstr>nástroj pro ověření zprávy v prostředí ISDS </vt:lpstr>
      <vt:lpstr>důkazní materiál</vt:lpstr>
      <vt:lpstr>důkazní materiál</vt:lpstr>
      <vt:lpstr>informační zdroje</vt:lpstr>
      <vt:lpstr>informační zdroje</vt:lpstr>
      <vt:lpstr>informační zdroje</vt:lpstr>
      <vt:lpstr>informační zdroje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thavel</dc:creator>
  <cp:lastModifiedBy>Pavel Tesař</cp:lastModifiedBy>
  <cp:revision>216</cp:revision>
  <dcterms:created xsi:type="dcterms:W3CDTF">2010-11-08T11:23:30Z</dcterms:created>
  <dcterms:modified xsi:type="dcterms:W3CDTF">2012-03-26T08:07:21Z</dcterms:modified>
</cp:coreProperties>
</file>