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00" r:id="rId2"/>
    <p:sldId id="399" r:id="rId3"/>
    <p:sldId id="401" r:id="rId4"/>
    <p:sldId id="402" r:id="rId5"/>
    <p:sldId id="403" r:id="rId6"/>
    <p:sldId id="421" r:id="rId7"/>
    <p:sldId id="422" r:id="rId8"/>
    <p:sldId id="404" r:id="rId9"/>
    <p:sldId id="405" r:id="rId10"/>
    <p:sldId id="419" r:id="rId11"/>
    <p:sldId id="418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23" r:id="rId25"/>
    <p:sldId id="424" r:id="rId26"/>
    <p:sldId id="425" r:id="rId27"/>
    <p:sldId id="426" r:id="rId28"/>
    <p:sldId id="427" r:id="rId29"/>
    <p:sldId id="420" r:id="rId30"/>
    <p:sldId id="288" r:id="rId31"/>
  </p:sldIdLst>
  <p:sldSz cx="9144000" cy="6858000" type="screen4x3"/>
  <p:notesSz cx="9928225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B4B4B"/>
    <a:srgbClr val="4A4A4C"/>
    <a:srgbClr val="FB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15" autoAdjust="0"/>
    <p:restoredTop sz="94752" autoAdjust="0"/>
  </p:normalViewPr>
  <p:slideViewPr>
    <p:cSldViewPr>
      <p:cViewPr>
        <p:scale>
          <a:sx n="112" d="100"/>
          <a:sy n="112" d="100"/>
        </p:scale>
        <p:origin x="-98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8208"/>
    </p:cViewPr>
  </p:sorter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4E090B0-0761-4E6B-A780-387065165B9A}" type="datetime1">
              <a:rPr lang="cs-CZ"/>
              <a:pPr>
                <a:defRPr/>
              </a:pPr>
              <a:t>20.06.12</a:t>
            </a:fld>
            <a:endParaRPr lang="cs-CZ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FD80FAE-56CB-411C-9CAD-46E5E4DF4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3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594" y="0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1B4CC25-C684-4811-AA74-6E4CAED1ED8D}" type="datetime1">
              <a:rPr lang="cs-CZ"/>
              <a:pPr>
                <a:defRPr/>
              </a:pPr>
              <a:t>20.06.12</a:t>
            </a:fld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9277"/>
            <a:ext cx="7943507" cy="30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594" y="6456378"/>
            <a:ext cx="4303313" cy="34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539513D-E3E1-4DFE-A2B4-BDE2B3A53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9532" y="476673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grpSp>
        <p:nvGrpSpPr>
          <p:cNvPr id="9" name="Skupina 16"/>
          <p:cNvGrpSpPr>
            <a:grpSpLocks/>
          </p:cNvGrpSpPr>
          <p:nvPr userDrawn="1"/>
        </p:nvGrpSpPr>
        <p:grpSpPr bwMode="auto">
          <a:xfrm>
            <a:off x="227015" y="296652"/>
            <a:ext cx="8720137" cy="649188"/>
            <a:chOff x="227697" y="764044"/>
            <a:chExt cx="8719782" cy="367988"/>
          </a:xfrm>
        </p:grpSpPr>
        <p:sp>
          <p:nvSpPr>
            <p:cNvPr id="10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1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imek_s_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6"/>
          <p:cNvGrpSpPr>
            <a:grpSpLocks/>
          </p:cNvGrpSpPr>
          <p:nvPr userDrawn="1"/>
        </p:nvGrpSpPr>
        <p:grpSpPr bwMode="auto">
          <a:xfrm>
            <a:off x="227015" y="763588"/>
            <a:ext cx="8720137" cy="649188"/>
            <a:chOff x="227697" y="764044"/>
            <a:chExt cx="8719782" cy="367988"/>
          </a:xfrm>
        </p:grpSpPr>
        <p:sp>
          <p:nvSpPr>
            <p:cNvPr id="5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6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Přímá spojovací čára 6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8435856" cy="481716"/>
          </a:xfrm>
        </p:spPr>
        <p:txBody>
          <a:bodyPr>
            <a:noAutofit/>
          </a:bodyPr>
          <a:lstStyle>
            <a:lvl1pPr algn="l"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01122" cy="4729123"/>
          </a:xfrm>
        </p:spPr>
        <p:txBody>
          <a:bodyPr/>
          <a:lstStyle>
            <a:lvl1pPr marL="0" indent="0">
              <a:buNone/>
              <a:defRPr sz="2400" b="1" i="0"/>
            </a:lvl1pPr>
            <a:lvl2pPr marL="237600">
              <a:defRPr sz="2000"/>
            </a:lvl2pPr>
            <a:lvl3pPr marL="532800">
              <a:defRPr sz="1800"/>
            </a:lvl3pPr>
            <a:lvl4pPr marL="810000">
              <a:defRPr sz="1600"/>
            </a:lvl4pPr>
            <a:lvl5pPr marL="1123200">
              <a:defRPr/>
            </a:lvl5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nímek_s_textem_a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5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2" y="1428737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  <p:sp>
        <p:nvSpPr>
          <p:cNvPr id="19" name="Zástupný symbol pro obrázek 18"/>
          <p:cNvSpPr>
            <a:spLocks noGrp="1"/>
          </p:cNvSpPr>
          <p:nvPr>
            <p:ph type="pic" sz="quarter" idx="11"/>
          </p:nvPr>
        </p:nvSpPr>
        <p:spPr>
          <a:xfrm>
            <a:off x="5705477" y="1133476"/>
            <a:ext cx="3224243" cy="5438797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Drag picture to placeholder or click icon to add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nímek_s_textem_a_s_vlozenym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image_ma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40" y="1111251"/>
            <a:ext cx="3271837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5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90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5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2" descr="DS_logotyp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2" y="1428737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verecny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7"/>
          <p:cNvGrpSpPr>
            <a:grpSpLocks/>
          </p:cNvGrpSpPr>
          <p:nvPr userDrawn="1"/>
        </p:nvGrpSpPr>
        <p:grpSpPr bwMode="auto">
          <a:xfrm>
            <a:off x="252413" y="6577014"/>
            <a:ext cx="8718550" cy="34925"/>
            <a:chOff x="252383" y="6577136"/>
            <a:chExt cx="8718901" cy="35217"/>
          </a:xfrm>
        </p:grpSpPr>
        <p:cxnSp>
          <p:nvCxnSpPr>
            <p:cNvPr id="3" name="Přímá spojovací čára 2"/>
            <p:cNvCxnSpPr/>
            <p:nvPr userDrawn="1"/>
          </p:nvCxnSpPr>
          <p:spPr>
            <a:xfrm>
              <a:off x="255558" y="6577136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ovací čára 3"/>
            <p:cNvCxnSpPr/>
            <p:nvPr userDrawn="1"/>
          </p:nvCxnSpPr>
          <p:spPr>
            <a:xfrm>
              <a:off x="252383" y="6610752"/>
              <a:ext cx="8715726" cy="1601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9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7" y="242889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 userDrawn="1"/>
        </p:nvSpPr>
        <p:spPr>
          <a:xfrm>
            <a:off x="357190" y="3295652"/>
            <a:ext cx="61436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cs-CZ" b="1">
                <a:solidFill>
                  <a:srgbClr val="4A4A4C"/>
                </a:solidFill>
              </a:rPr>
              <a:t>Děkuji za Vaši pozornost</a:t>
            </a:r>
            <a:r>
              <a:rPr lang="cs-CZ">
                <a:solidFill>
                  <a:srgbClr val="4A4A4C"/>
                </a:solidFill>
              </a:rPr>
              <a:t>.</a:t>
            </a:r>
          </a:p>
        </p:txBody>
      </p:sp>
      <p:grpSp>
        <p:nvGrpSpPr>
          <p:cNvPr id="7" name="Skupina 18"/>
          <p:cNvGrpSpPr>
            <a:grpSpLocks/>
          </p:cNvGrpSpPr>
          <p:nvPr userDrawn="1"/>
        </p:nvGrpSpPr>
        <p:grpSpPr bwMode="auto">
          <a:xfrm rot="10800000">
            <a:off x="244475" y="766764"/>
            <a:ext cx="8718550" cy="34925"/>
            <a:chOff x="252383" y="6577136"/>
            <a:chExt cx="8718901" cy="35217"/>
          </a:xfrm>
        </p:grpSpPr>
        <p:cxnSp>
          <p:nvCxnSpPr>
            <p:cNvPr id="8" name="Přímá spojovací čára 7"/>
            <p:cNvCxnSpPr/>
            <p:nvPr userDrawn="1"/>
          </p:nvCxnSpPr>
          <p:spPr>
            <a:xfrm>
              <a:off x="263495" y="6585140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 userDrawn="1"/>
          </p:nvCxnSpPr>
          <p:spPr>
            <a:xfrm>
              <a:off x="260320" y="6642768"/>
              <a:ext cx="8715726" cy="1600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3C9-D43A-5949-A201-C205D1CDAB91}" type="datetimeFigureOut">
              <a:t>20.06.12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EA1-440C-9449-97B5-B72B5F67B1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0063" y="1643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E1C3799-C25D-4F06-91AA-2B34CE3D7F29}" type="datetime1">
              <a:rPr lang="cs-CZ"/>
              <a:pPr>
                <a:defRPr/>
              </a:pPr>
              <a:t>20.06.12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6B6BDB3-B420-456F-A4DA-8D5A64B67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ransition xmlns:p14="http://schemas.microsoft.com/office/powerpoint/2010/main"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4B4B4B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4A4A4C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BB714"/>
        </a:buClr>
        <a:buFont typeface="Wingdings" pitchFamily="2" charset="2"/>
        <a:buChar char="§"/>
        <a:defRPr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sarpa@gmail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.cz/Ctecky.aspx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zpecnyklic.cz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.cz/Korenove-certifikaty.aspx" TargetMode="External"/><Relationship Id="rId4" Type="http://schemas.openxmlformats.org/officeDocument/2006/relationships/hyperlink" Target="http://www.eidentity.cz/Install.html" TargetMode="External"/><Relationship Id="rId5" Type="http://schemas.openxmlformats.org/officeDocument/2006/relationships/hyperlink" Target="http://www.mvcr.cz/clanek/e-podpis-povinne-zverejnovane-informace-vysledky-overeni-platnych-kvalifikovanych-systemovych-certifikatu-akreditovanych-poskytovatelu-certifikacnich-sluzeb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stsignum.cz/certifikaty_autorit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custamp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signpdf.sourceforge.net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informace-k-pouzivani-elektronickeho-podpisu.aspx" TargetMode="External"/><Relationship Id="rId4" Type="http://schemas.openxmlformats.org/officeDocument/2006/relationships/hyperlink" Target="http://tsl.gov.cz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ajecnysvet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signum.cz" TargetMode="External"/><Relationship Id="rId4" Type="http://schemas.openxmlformats.org/officeDocument/2006/relationships/hyperlink" Target="http://www.eidentity.cz" TargetMode="External"/><Relationship Id="rId5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ca.cz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sl.gov.cz/" TargetMode="Externa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381002" y="3465004"/>
            <a:ext cx="7286625" cy="972108"/>
          </a:xfrm>
        </p:spPr>
        <p:txBody>
          <a:bodyPr/>
          <a:lstStyle/>
          <a:p>
            <a:r>
              <a:rPr lang="cs-CZ" sz="3200" dirty="0" smtClean="0"/>
              <a:t>Certifikáty a elektronické podpisy</a:t>
            </a:r>
            <a:br>
              <a:rPr lang="cs-CZ" sz="3200" dirty="0" smtClean="0"/>
            </a:br>
            <a:r>
              <a:rPr lang="cs-CZ" sz="3200" dirty="0"/>
              <a:t>prakticky a jednoduše</a:t>
            </a:r>
            <a:endParaRPr lang="cs-CZ" sz="2200" b="0" dirty="0" smtClean="0"/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381000" y="4919247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 dirty="0" smtClean="0">
                <a:solidFill>
                  <a:srgbClr val="4A4A4C"/>
                </a:solidFill>
              </a:rPr>
              <a:t>Ing. Pavel Tesař</a:t>
            </a:r>
            <a:endParaRPr lang="en-US" b="1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>
                <a:solidFill>
                  <a:srgbClr val="4A4A4C"/>
                </a:solidFill>
              </a:rPr>
              <a:t>IT </a:t>
            </a:r>
            <a:r>
              <a:rPr lang="cs-CZ" sz="2200" dirty="0" smtClean="0">
                <a:solidFill>
                  <a:srgbClr val="4A4A4C"/>
                </a:solidFill>
              </a:rPr>
              <a:t>konzultant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>
                <a:solidFill>
                  <a:srgbClr val="4A4A4C"/>
                </a:solidFill>
              </a:rPr>
              <a:t>email: </a:t>
            </a:r>
            <a:r>
              <a:rPr lang="cs-CZ" sz="2200" dirty="0">
                <a:solidFill>
                  <a:srgbClr val="4A4A4C"/>
                </a:solidFill>
                <a:hlinkClick r:id="rId3"/>
              </a:rPr>
              <a:t>tesarpa@gmail.com</a:t>
            </a:r>
            <a:r>
              <a:rPr lang="cs-CZ" sz="2200" dirty="0">
                <a:solidFill>
                  <a:srgbClr val="4A4A4C"/>
                </a:solidFill>
              </a:rPr>
              <a:t>, 	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368661"/>
            <a:ext cx="72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>
                <a:solidFill>
                  <a:srgbClr val="4B4B4B"/>
                </a:solidFill>
              </a:rPr>
              <a:t>Datové schránky a advokáti – část 2</a:t>
            </a:r>
            <a:endParaRPr lang="en-US" b="1" cap="all">
              <a:solidFill>
                <a:srgbClr val="4B4B4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40" y="1196752"/>
            <a:ext cx="2448272" cy="21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35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úložiště certifikátů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70756" cy="4968551"/>
          </a:xfrm>
        </p:spPr>
        <p:txBody>
          <a:bodyPr/>
          <a:lstStyle/>
          <a:p>
            <a:r>
              <a:rPr lang="en-US"/>
              <a:t>Kde jsou na počítači certifikáty?</a:t>
            </a:r>
          </a:p>
          <a:p>
            <a:pPr lvl="1"/>
            <a:r>
              <a:rPr lang="en-US"/>
              <a:t>Ale mohou být i na čipové kartě nebo na USB tokenu</a:t>
            </a:r>
          </a:p>
          <a:p>
            <a:pPr lvl="1"/>
            <a:r>
              <a:rPr lang="en-US"/>
              <a:t>na advokátním průkazu, na elektronickém občanském průkazu…</a:t>
            </a:r>
          </a:p>
          <a:p>
            <a:pPr lvl="1"/>
            <a:r>
              <a:rPr lang="en-US">
                <a:hlinkClick r:id="rId2"/>
              </a:rPr>
              <a:t>www.bezpecnyklic.cz</a:t>
            </a:r>
            <a:endParaRPr lang="en-US"/>
          </a:p>
          <a:p>
            <a:pPr lvl="1"/>
            <a:r>
              <a:rPr lang="en-US">
                <a:hlinkClick r:id="rId3"/>
              </a:rPr>
              <a:t>http://www.ica.cz/Ctecky.aspx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053923" y="4595149"/>
            <a:ext cx="2801764" cy="90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2888940"/>
            <a:ext cx="2495615" cy="1562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64" y="4653136"/>
            <a:ext cx="3024336" cy="1701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0212" y="4869160"/>
            <a:ext cx="2016224" cy="13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5938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způsoby použití certifikátů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70756" cy="4968551"/>
          </a:xfrm>
        </p:spPr>
        <p:txBody>
          <a:bodyPr/>
          <a:lstStyle/>
          <a:p>
            <a:r>
              <a:rPr lang="en-US"/>
              <a:t>I. Serverový komerční (SSL)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autentizuje server vůči uživateli (aby si uživatel mohl být jist, že je na správném serveru = ochrana proti podvržení web stránek)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šifruje komunikaci mezi serverem a klientem</a:t>
            </a:r>
          </a:p>
          <a:p>
            <a:pPr marL="304200" lvl="2" indent="0">
              <a:buNone/>
            </a:pPr>
            <a:endParaRPr lang="en-US"/>
          </a:p>
          <a:p>
            <a:r>
              <a:rPr lang="en-US"/>
              <a:t>II. Osobní komerční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autentizuje uživatele vůči serveru (slouží k přihlášení uživatele k webové aplikaci – např. elektronické bankovnictví nebo do datové schránky)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lze využít např. pro šifrování dat na PC, šifrování emailu apod.</a:t>
            </a:r>
          </a:p>
          <a:p>
            <a:endParaRPr lang="en-US"/>
          </a:p>
          <a:p>
            <a:r>
              <a:rPr lang="en-US"/>
              <a:t>III. Osobní kvalifikovaný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slouží k vytváření uznávaného elektronického podpisu</a:t>
            </a:r>
          </a:p>
        </p:txBody>
      </p:sp>
    </p:spTree>
    <p:extLst>
      <p:ext uri="{BB962C8B-B14F-4D97-AF65-F5344CB8AC3E}">
        <p14:creationId xmlns:p14="http://schemas.microsoft.com/office/powerpoint/2010/main" val="94601964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Instalace kořenového certifikátu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Nutná podmínka pro kontrolu platnosti všech certifikátů, vydaných konkrétní certifikační autoritou.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Postup:</a:t>
            </a:r>
          </a:p>
          <a:p>
            <a:pPr marL="1152900" lvl="3" indent="-342900">
              <a:buFont typeface="+mj-lt"/>
              <a:buAutoNum type="arabicPeriod"/>
            </a:pPr>
            <a:r>
              <a:rPr lang="en-US"/>
              <a:t>Stáhnu certifikát z webu certifikační autority.</a:t>
            </a:r>
          </a:p>
          <a:p>
            <a:pPr marL="1466100" lvl="4" indent="-342900"/>
            <a:r>
              <a:rPr lang="en-US">
                <a:hlinkClick r:id="rId2"/>
              </a:rPr>
              <a:t>http://www.postsignum.cz/certifikaty_autorit.html</a:t>
            </a:r>
            <a:endParaRPr lang="en-US"/>
          </a:p>
          <a:p>
            <a:pPr marL="1466100" lvl="4" indent="-342900"/>
            <a:r>
              <a:rPr lang="en-US">
                <a:hlinkClick r:id="rId3"/>
              </a:rPr>
              <a:t>http://www.ica.cz/Korenove-certifikaty.aspx</a:t>
            </a:r>
            <a:endParaRPr lang="en-US"/>
          </a:p>
          <a:p>
            <a:pPr marL="1466100" lvl="4" indent="-342900"/>
            <a:r>
              <a:rPr lang="en-US">
                <a:hlinkClick r:id="rId4"/>
              </a:rPr>
              <a:t>http://www.eidentity.cz/Install.html</a:t>
            </a:r>
            <a:endParaRPr lang="en-US"/>
          </a:p>
          <a:p>
            <a:pPr marL="1152900" lvl="3" indent="-342900">
              <a:buFont typeface="+mj-lt"/>
              <a:buAutoNum type="arabicPeriod"/>
            </a:pPr>
            <a:r>
              <a:rPr lang="en-US"/>
              <a:t>Poklepáním nainstaluji.</a:t>
            </a:r>
          </a:p>
          <a:p>
            <a:pPr marL="1152900" lvl="3" indent="-342900">
              <a:buFont typeface="+mj-lt"/>
              <a:buAutoNum type="arabicPeriod"/>
            </a:pPr>
            <a:r>
              <a:rPr lang="en-US"/>
              <a:t>Ověřím si kontrolní součet dle webu Ministerstva vnitra, viz </a:t>
            </a:r>
            <a:r>
              <a:rPr lang="en-US">
                <a:hlinkClick r:id="rId5"/>
              </a:rPr>
              <a:t>http://www.mvcr.cz/clanek/e-podpis-povinne-zverejnovane-informace-vysledky-overeni-platnych-kvalifikovanych-systemovych-certifikatu-akreditovanych-poskytovatelu-certifikacnich-sluzeb.aspx</a:t>
            </a:r>
            <a:r>
              <a:rPr lang="en-US"/>
              <a:t>.</a:t>
            </a:r>
          </a:p>
          <a:p>
            <a:pPr marL="1152900" lvl="3" indent="-342900">
              <a:buFont typeface="+mj-lt"/>
              <a:buAutoNum type="arabicPeriod"/>
            </a:pPr>
            <a:endParaRPr lang="en-US"/>
          </a:p>
          <a:p>
            <a:pPr lvl="2" indent="0">
              <a:buNone/>
            </a:pPr>
            <a:r>
              <a:rPr lang="en-US"/>
              <a:t>	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59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Pokud nemám nainstalovaný kořenový certifikát, vůbec se do datové schránky nepřihlásím.</a:t>
            </a:r>
          </a:p>
        </p:txBody>
      </p:sp>
      <p:pic>
        <p:nvPicPr>
          <p:cNvPr id="4" name="Picture 3" descr="problé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345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7096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Když mám kořenový certifikát, web datových schránek se zobrazí a můžu si zkontrolovat “zámeček”.</a:t>
            </a:r>
          </a:p>
        </p:txBody>
      </p:sp>
      <p:pic>
        <p:nvPicPr>
          <p:cNvPr id="4" name="Picture 3" descr="Screen Shot 2012-06-20 at 22.1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6921500" cy="3302000"/>
          </a:xfrm>
          <a:prstGeom prst="rect">
            <a:avLst/>
          </a:prstGeom>
        </p:spPr>
      </p:pic>
      <p:pic>
        <p:nvPicPr>
          <p:cNvPr id="5" name="Picture 4" descr="Screen Shot 2012-06-20 at 22.1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68003"/>
            <a:ext cx="3249183" cy="40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099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Přihlášení komerčním certifikátem do datové schránky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Předpokladem je, že mám osobní komerční certifikát a že jsem si jej zaregistroval pro přihlášení do své datové schránky</a:t>
            </a:r>
          </a:p>
          <a:p>
            <a:pPr lvl="1" indent="0">
              <a:buNone/>
            </a:pPr>
            <a:endParaRPr lang="en-US"/>
          </a:p>
        </p:txBody>
      </p:sp>
      <p:pic>
        <p:nvPicPr>
          <p:cNvPr id="5" name="Picture 4" descr="Screen Shot 2012-03-13 at 21.4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4987768" cy="2325703"/>
          </a:xfrm>
          <a:prstGeom prst="rect">
            <a:avLst/>
          </a:prstGeom>
        </p:spPr>
      </p:pic>
      <p:pic>
        <p:nvPicPr>
          <p:cNvPr id="4" name="Picture 3" descr="Screen Shot 2012-06-20 at 22.18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00" y="3032956"/>
            <a:ext cx="28194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6450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20789"/>
            <a:ext cx="2702104" cy="4837136"/>
          </a:xfrm>
        </p:spPr>
        <p:txBody>
          <a:bodyPr/>
          <a:lstStyle/>
          <a:p>
            <a:r>
              <a:rPr lang="en-US"/>
              <a:t>Přihlášení komerčním certifikátem do datové schránky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Jdu na webovou stránku 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Z</a:t>
            </a:r>
            <a:r>
              <a:rPr lang="en-US"/>
              <a:t>volím variantu přihlášení certifikátem.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Vyberu certifikát.</a:t>
            </a:r>
          </a:p>
        </p:txBody>
      </p:sp>
      <p:pic>
        <p:nvPicPr>
          <p:cNvPr id="4" name="Picture 3" descr="Screen Shot 2012-06-20 at 22.21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556792"/>
            <a:ext cx="5903107" cy="50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502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Přihlášení komerčním certifikátem do datové schránky</a:t>
            </a:r>
          </a:p>
          <a:p>
            <a:pPr marL="694800" lvl="1" indent="-457200">
              <a:buFont typeface="+mj-lt"/>
              <a:buAutoNum type="arabicPeriod" startAt="3"/>
            </a:pPr>
            <a:r>
              <a:rPr lang="en-US"/>
              <a:t>Zadám heslo k certifikátu.</a:t>
            </a:r>
          </a:p>
          <a:p>
            <a:pPr marL="694800" lvl="1" indent="-457200">
              <a:buFont typeface="+mj-lt"/>
              <a:buAutoNum type="arabicPeriod" startAt="3"/>
            </a:pPr>
            <a:r>
              <a:rPr lang="en-US"/>
              <a:t>Zadám jméno a heslo k datové schránce.</a:t>
            </a:r>
          </a:p>
        </p:txBody>
      </p:sp>
      <p:pic>
        <p:nvPicPr>
          <p:cNvPr id="4" name="Picture 3" descr="Screen Shot 2012-03-13 at 21.5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4315929" cy="2360145"/>
          </a:xfrm>
          <a:prstGeom prst="rect">
            <a:avLst/>
          </a:prstGeom>
        </p:spPr>
      </p:pic>
      <p:pic>
        <p:nvPicPr>
          <p:cNvPr id="6" name="Picture 5" descr="Screen Shot 2012-06-20 at 22.2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08028"/>
            <a:ext cx="4635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425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4394292" cy="4729123"/>
          </a:xfrm>
        </p:spPr>
        <p:txBody>
          <a:bodyPr/>
          <a:lstStyle/>
          <a:p>
            <a:r>
              <a:rPr lang="en-US"/>
              <a:t>Podepisování PDF dokumentů (Adobe Acrobat)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Otevřu dokument v Acrobatu.</a:t>
            </a:r>
          </a:p>
          <a:p>
            <a:pPr marL="990000" lvl="2" indent="-457200"/>
            <a:r>
              <a:rPr lang="en-US"/>
              <a:t>dokument musí být vytvořen tak, aby měl povolené podepisování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Klepnu na “podepsat dokument”</a:t>
            </a:r>
          </a:p>
          <a:p>
            <a:pPr lvl="1" indent="0">
              <a:buNone/>
            </a:pPr>
            <a:endParaRPr lang="en-US"/>
          </a:p>
          <a:p>
            <a:pPr lvl="1" indent="0">
              <a:buNone/>
            </a:pPr>
            <a:r>
              <a:rPr lang="en-US"/>
              <a:t>pozn.: </a:t>
            </a:r>
          </a:p>
          <a:p>
            <a:pPr marL="1152900" lvl="3" indent="-342900"/>
            <a:r>
              <a:rPr lang="en-US"/>
              <a:t>povolení podepisování umožňuje plná verze Adobe Acrobat</a:t>
            </a:r>
          </a:p>
          <a:p>
            <a:pPr marL="1152900" lvl="3" indent="-342900"/>
            <a:r>
              <a:rPr lang="en-US"/>
              <a:t>podepisovat umí i Acrobat Reader</a:t>
            </a:r>
          </a:p>
        </p:txBody>
      </p:sp>
      <p:pic>
        <p:nvPicPr>
          <p:cNvPr id="7" name="Picture 6" descr="Screen Shot 2012-03-13 at 22.17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6" y="1448780"/>
            <a:ext cx="3075431" cy="496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1799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(Adobe Acrobat)</a:t>
            </a:r>
          </a:p>
          <a:p>
            <a:pPr marL="694800" lvl="1" indent="-457200">
              <a:buFont typeface="+mj-lt"/>
              <a:buAutoNum type="arabicPeriod" startAt="3"/>
            </a:pPr>
            <a:r>
              <a:rPr lang="en-US"/>
              <a:t>Vyberu certifikát</a:t>
            </a:r>
          </a:p>
        </p:txBody>
      </p:sp>
      <p:pic>
        <p:nvPicPr>
          <p:cNvPr id="5" name="Picture 4" descr="Screen Shot 2012-03-13 at 22.20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348880"/>
            <a:ext cx="4238853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738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u="sng"/>
              <a:t>Elektronický podpis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slouží k ověření neporušenosti (integrity) dokumentu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autor podpisu je neověřitelný, čas podepsání je neověřitelný</a:t>
            </a:r>
          </a:p>
          <a:p>
            <a:pPr lvl="1" indent="0">
              <a:buNone/>
            </a:pPr>
            <a:r>
              <a:rPr lang="en-US"/>
              <a:t>= nemá prakticky žádnou hodnotu</a:t>
            </a:r>
          </a:p>
          <a:p>
            <a:endParaRPr lang="en-US" u="sng"/>
          </a:p>
          <a:p>
            <a:r>
              <a:rPr lang="en-US" u="sng"/>
              <a:t>Uznávaný elektronický podpis </a:t>
            </a:r>
            <a:br>
              <a:rPr lang="en-US" u="sng"/>
            </a:br>
            <a:r>
              <a:rPr lang="en-US"/>
              <a:t>(ve smyslu zákona č. 227/2000 Sb., o el. podpisu)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je založen na certifikátu, vydaném akreditovaným poskytovatelem certifikačních služeb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obsahuje identifikaci osoby, pro kterou byl certifikát vydán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zajišťuje neodmítnutelnost odpovědnosti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je ekvivalentem běžného podpisu</a:t>
            </a:r>
          </a:p>
          <a:p>
            <a:pPr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050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(Adobe Acrobat)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Umístím podpis do rámečku na stránku</a:t>
            </a:r>
          </a:p>
        </p:txBody>
      </p:sp>
      <p:pic>
        <p:nvPicPr>
          <p:cNvPr id="7" name="Picture 6" descr="Screen Shot 2012-03-13 at 22.3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08920"/>
            <a:ext cx="5190440" cy="3668918"/>
          </a:xfrm>
          <a:prstGeom prst="rect">
            <a:avLst/>
          </a:prstGeom>
        </p:spPr>
      </p:pic>
      <p:pic>
        <p:nvPicPr>
          <p:cNvPr id="6" name="Picture 5" descr="Screen Shot 2012-03-13 at 22.21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653136"/>
            <a:ext cx="4457700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83668" y="5589240"/>
            <a:ext cx="2844316" cy="32403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98258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(SecuStamp)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Otevřu formulář SecuStamp Smart Form (</a:t>
            </a:r>
            <a:r>
              <a:rPr lang="en-US">
                <a:hlinkClick r:id="rId2"/>
              </a:rPr>
              <a:t>www.secustamp.com</a:t>
            </a:r>
            <a:r>
              <a:rPr lang="en-US"/>
              <a:t>)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Zvolím Vložit PDF dokument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Vyberu “Podepsat dokument”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pic>
        <p:nvPicPr>
          <p:cNvPr id="4" name="Picture 3" descr="Screen Shot 2012-03-13 at 22.3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96987"/>
            <a:ext cx="3697300" cy="1920145"/>
          </a:xfrm>
          <a:prstGeom prst="rect">
            <a:avLst/>
          </a:prstGeom>
        </p:spPr>
      </p:pic>
      <p:pic>
        <p:nvPicPr>
          <p:cNvPr id="5" name="Picture 4" descr="Screen Shot 2012-03-13 at 22.37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89140"/>
            <a:ext cx="5722888" cy="17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0643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pic>
        <p:nvPicPr>
          <p:cNvPr id="7" name="Picture 6" descr="Screen Shot 2012-03-13 at 22.43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291069"/>
            <a:ext cx="8280412" cy="258348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(SecuStamp)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Vyberu certifikát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Zadám heslo k certifikátu</a:t>
            </a:r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Otevřu podepsaný dokument</a:t>
            </a:r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endParaRPr lang="en-US"/>
          </a:p>
          <a:p>
            <a:pPr marL="694800" lvl="1" indent="-457200">
              <a:buFont typeface="+mj-lt"/>
              <a:buAutoNum type="arabicPeriod" startAt="4"/>
            </a:pPr>
            <a:r>
              <a:rPr lang="en-US"/>
              <a:t>Uložím podepsaný soubor.</a:t>
            </a:r>
          </a:p>
        </p:txBody>
      </p:sp>
    </p:spTree>
    <p:extLst>
      <p:ext uri="{BB962C8B-B14F-4D97-AF65-F5344CB8AC3E}">
        <p14:creationId xmlns:p14="http://schemas.microsoft.com/office/powerpoint/2010/main" val="278118666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Podepisování PDF dokumentů (JSignPdf)</a:t>
            </a:r>
          </a:p>
          <a:p>
            <a:pPr marL="304200" lvl="2" indent="0">
              <a:buNone/>
            </a:pPr>
            <a:r>
              <a:rPr lang="en-US"/>
              <a:t>zdarma dostupný program, viz </a:t>
            </a:r>
            <a:r>
              <a:rPr lang="en-US">
                <a:hlinkClick r:id="rId2"/>
              </a:rPr>
              <a:t>http://jsignpdf.sourceforge.net/</a:t>
            </a:r>
            <a:endParaRPr lang="en-US"/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Spustím program JSignPdf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Vyberu PDF soubor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Dám podepsat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Prohlédnu </a:t>
            </a:r>
            <a:br>
              <a:rPr lang="en-US"/>
            </a:br>
            <a:r>
              <a:rPr lang="en-US"/>
              <a:t>výsledek</a:t>
            </a:r>
          </a:p>
          <a:p>
            <a:pPr marL="694800" lvl="1" indent="-457200">
              <a:buFont typeface="+mj-lt"/>
              <a:buAutoNum type="arabicPeriod"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Praktické postupy III.</a:t>
            </a:r>
          </a:p>
        </p:txBody>
      </p:sp>
      <p:pic>
        <p:nvPicPr>
          <p:cNvPr id="6" name="Picture 5" descr="Screen Shot 2012-03-13 at 22.53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3250774"/>
            <a:ext cx="5805252" cy="3253226"/>
          </a:xfrm>
          <a:prstGeom prst="rect">
            <a:avLst/>
          </a:prstGeom>
        </p:spPr>
      </p:pic>
      <p:pic>
        <p:nvPicPr>
          <p:cNvPr id="7" name="Picture 6" descr="Screen Shot 2012-03-13 at 22.53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4329100"/>
            <a:ext cx="2159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8068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Jak poznám, že je elektronický podpis platný?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Provedu postupně: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ověření integrity dokumentu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ověření platnosti certifikátu k datu podpisu (bez časového razítka nelze)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ověření, zda certifikát nebyl zneplatněn (revokován)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To celé opakuji pro každý certifikát na cestě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elektronického podpisu</a:t>
            </a:r>
          </a:p>
        </p:txBody>
      </p:sp>
      <p:pic>
        <p:nvPicPr>
          <p:cNvPr id="5" name="Picture 4" descr="Screen Shot 2012-03-13 at 21.1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861048"/>
            <a:ext cx="52705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0192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Adobe Acrobat nabízí uživatelům podporu při ověření stavu podpisů.</a:t>
            </a:r>
          </a:p>
          <a:p>
            <a:pPr marL="0" lvl="1" indent="0">
              <a:buNone/>
            </a:pPr>
            <a:endParaRPr lang="en-US"/>
          </a:p>
          <a:p>
            <a:pPr marL="0" lvl="1" indent="0">
              <a:buNone/>
            </a:pPr>
            <a:r>
              <a:rPr lang="en-US"/>
              <a:t>Neumí nicméně </a:t>
            </a:r>
            <a:br>
              <a:rPr lang="en-US"/>
            </a:br>
            <a:r>
              <a:rPr lang="en-US"/>
              <a:t>automatizovaně </a:t>
            </a:r>
            <a:br>
              <a:rPr lang="en-US"/>
            </a:br>
            <a:r>
              <a:rPr lang="en-US"/>
              <a:t>rozpoznat uznávané</a:t>
            </a:r>
            <a:br>
              <a:rPr lang="en-US"/>
            </a:br>
            <a:r>
              <a:rPr lang="en-US"/>
              <a:t>elektronické podpisy.</a:t>
            </a:r>
            <a:br>
              <a:rPr lang="en-US"/>
            </a:br>
            <a:endParaRPr lang="en-US"/>
          </a:p>
          <a:p>
            <a:pPr marL="0" lvl="1" indent="0">
              <a:buNone/>
            </a:pPr>
            <a:r>
              <a:rPr lang="en-US"/>
              <a:t>Prohlásí tedy za platné</a:t>
            </a:r>
            <a:br>
              <a:rPr lang="en-US"/>
            </a:br>
            <a:r>
              <a:rPr lang="en-US"/>
              <a:t>i podpisy, které jsou založeny</a:t>
            </a:r>
            <a:br>
              <a:rPr lang="en-US"/>
            </a:br>
            <a:r>
              <a:rPr lang="en-US"/>
              <a:t>na komerčním certifikátu.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elektronického podpisu v Adobe Acrobat</a:t>
            </a:r>
          </a:p>
        </p:txBody>
      </p:sp>
      <p:pic>
        <p:nvPicPr>
          <p:cNvPr id="4" name="Picture 3" descr="Screen Shot 2012-03-14 at 0.5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924" y="2123628"/>
            <a:ext cx="5067916" cy="441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358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Smart Form nabízí uživatelsky komfortní způsob ověření, jehož algoritmus je shodný s ověřením v procesu autorizované konverze.</a:t>
            </a:r>
          </a:p>
          <a:p>
            <a:pPr marL="0" lvl="1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el. podpisu v SecuStamp Smart form</a:t>
            </a:r>
          </a:p>
        </p:txBody>
      </p:sp>
      <p:pic>
        <p:nvPicPr>
          <p:cNvPr id="5" name="Picture 4" descr="Screen Shot 2012-03-13 at 22.47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4" y="2918758"/>
            <a:ext cx="8136904" cy="350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7134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Výstupem je jednak ověření podpisů, ale též vyhotovená ověřovací doložka s časovým razítkem.</a:t>
            </a:r>
          </a:p>
          <a:p>
            <a:pPr lvl="1"/>
            <a:r>
              <a:rPr lang="en-US"/>
              <a:t>Podmínkou je však účet u provozovatele SecuStamp.com + zaplacený kredit časových razítek.</a:t>
            </a:r>
          </a:p>
          <a:p>
            <a:pPr marL="0" lvl="1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el. podpisu v SecuStamp Smart form</a:t>
            </a:r>
          </a:p>
        </p:txBody>
      </p:sp>
      <p:pic>
        <p:nvPicPr>
          <p:cNvPr id="4" name="Picture 3" descr="Screen Shot 2012-03-13 at 22.48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3198496"/>
            <a:ext cx="5740912" cy="32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528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r>
              <a:rPr lang="en-US"/>
              <a:t>Advokáti mají možnost využít aplikaci pro provádění autorizované konverze.</a:t>
            </a:r>
          </a:p>
          <a:p>
            <a:pPr lvl="1"/>
            <a:r>
              <a:rPr lang="en-US"/>
              <a:t>Konverzní aplikace obsahuje funčnost ověření el. podpisu + časového razítka obsaženého v předloženém PDF dokumentu. Používání konverzní aplikace v rámci Czech POINT je pro advokáty zdarma.</a:t>
            </a:r>
          </a:p>
          <a:p>
            <a:pPr marL="0" lvl="1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Ověřování podpisu v procesu autorizované konverze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3537012"/>
            <a:ext cx="7023314" cy="2972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4653136"/>
            <a:ext cx="1645674" cy="8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741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Báječný svět elektronického podpisu</a:t>
            </a:r>
          </a:p>
          <a:p>
            <a:pPr lvl="1"/>
            <a:r>
              <a:rPr lang="en-US"/>
              <a:t>Elektronická kniha Jiřího Peterky, viz </a:t>
            </a:r>
            <a:r>
              <a:rPr lang="en-US">
                <a:hlinkClick r:id="rId2"/>
              </a:rPr>
              <a:t>http://www.bajecnysvet.cz/</a:t>
            </a:r>
            <a:endParaRPr lang="en-US"/>
          </a:p>
          <a:p>
            <a:pPr lvl="1"/>
            <a:r>
              <a:rPr lang="en-US"/>
              <a:t>Naprosto všeobjímající a podrobný průvodce</a:t>
            </a:r>
          </a:p>
          <a:p>
            <a:pPr marL="105300" indent="-342900"/>
            <a:endParaRPr lang="en-US"/>
          </a:p>
          <a:p>
            <a:pPr marL="105300" indent="-342900"/>
            <a:r>
              <a:rPr lang="en-US"/>
              <a:t>Oficiální stránky Ministerstva vnitra</a:t>
            </a:r>
          </a:p>
          <a:p>
            <a:pPr marL="342900" lvl="1" indent="-342900"/>
            <a:r>
              <a:rPr lang="en-US">
                <a:hlinkClick r:id="rId3"/>
              </a:rPr>
              <a:t>http://www.mvcr.cz/clanek/informace-k-pouzivani-elektronickeho-podpisu.aspx</a:t>
            </a:r>
            <a:endParaRPr lang="en-US"/>
          </a:p>
          <a:p>
            <a:pPr marL="342900" lvl="1" indent="-342900"/>
            <a:endParaRPr lang="en-US"/>
          </a:p>
          <a:p>
            <a:pPr marL="105300" indent="-342900"/>
            <a:r>
              <a:rPr lang="en-US"/>
              <a:t>Ověřování kvalifikovaných certifikátů</a:t>
            </a:r>
          </a:p>
          <a:p>
            <a:pPr marL="342900" lvl="1" indent="-342900"/>
            <a:r>
              <a:rPr lang="en-US"/>
              <a:t>aplikace CertIQ, provozovaná MV ČR, </a:t>
            </a:r>
            <a:r>
              <a:rPr lang="en-US">
                <a:hlinkClick r:id="rId4"/>
              </a:rPr>
              <a:t>http://tsl.gov.cz/</a:t>
            </a:r>
            <a:endParaRPr lang="en-US"/>
          </a:p>
          <a:p>
            <a:pPr marL="342900" lvl="1" indent="-3429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76949"/>
      </p:ext>
    </p:extLst>
  </p:cSld>
  <p:clrMapOvr>
    <a:masterClrMapping/>
  </p:clrMapOvr>
  <p:transition xmlns:p14="http://schemas.microsoft.com/office/powerpoint/2010/main"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Elektronická značka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technicky totéž jako el. podpis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rozdíl je ten, že certifikát byl vydán pro organizaci</a:t>
            </a:r>
          </a:p>
          <a:p>
            <a:endParaRPr lang="en-US"/>
          </a:p>
          <a:p>
            <a:r>
              <a:rPr lang="en-US"/>
              <a:t>Časové razítko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technicky totéž jako el. podpis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pokud bylo vydáno kvalifikovanou certifikační autoritou, osvědčuje čas podpisu</a:t>
            </a:r>
          </a:p>
          <a:p>
            <a:endParaRPr lang="en-US"/>
          </a:p>
          <a:p>
            <a:r>
              <a:rPr lang="en-US"/>
              <a:t>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veřejný šifrovací klíč, vydaný certifikační autoritou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mohu poslat či dát komukoliv – neohrožuji tak své bezpečí</a:t>
            </a:r>
          </a:p>
          <a:p>
            <a:pPr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607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Privátní klíč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soukromý šifrovací klíč, který je “v páru” k veřejnému klíči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je chráněný heslem – nesmím jej předat nikomu</a:t>
            </a:r>
          </a:p>
          <a:p>
            <a:pPr lvl="3"/>
            <a:endParaRPr lang="en-US"/>
          </a:p>
          <a:p>
            <a:r>
              <a:rPr lang="en-US"/>
              <a:t>Komerční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“běžný” certifikát vydaný certifikační autoritou</a:t>
            </a:r>
          </a:p>
          <a:p>
            <a:pPr lvl="3"/>
            <a:endParaRPr lang="en-US"/>
          </a:p>
          <a:p>
            <a:r>
              <a:rPr lang="en-US"/>
              <a:t>Kvalifikovaný certifikát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certifikát vydaný akreditovaným poskytovatelem certifikačních služeb jako “kvalifikovaný” podle zákona o el. podpisu</a:t>
            </a:r>
          </a:p>
          <a:p>
            <a:pPr lvl="3"/>
            <a:endParaRPr lang="en-US"/>
          </a:p>
          <a:p>
            <a:r>
              <a:rPr lang="en-US"/>
              <a:t>Kořenový certifikát (certifikační autority)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otec všech certifikátů, vydaných certifikační autoritou</a:t>
            </a:r>
          </a:p>
        </p:txBody>
      </p:sp>
    </p:spTree>
    <p:extLst>
      <p:ext uri="{BB962C8B-B14F-4D97-AF65-F5344CB8AC3E}">
        <p14:creationId xmlns:p14="http://schemas.microsoft.com/office/powerpoint/2010/main" val="421028239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Certifikační autorita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služba zajišťující vydání certifikátu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mohu zprovoznit na svém PC = negarantuje vůbec nic</a:t>
            </a:r>
          </a:p>
          <a:p>
            <a:pPr lvl="1" indent="0">
              <a:buNone/>
            </a:pPr>
            <a:endParaRPr lang="en-US"/>
          </a:p>
          <a:p>
            <a:r>
              <a:rPr lang="en-US"/>
              <a:t>Akreditovaná certifikační autorita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komerční poskytovatel certifikačních služeb, který splnil podmínky pro autorizaci ze strany Ministerstva vnitra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I.CA </a:t>
            </a:r>
            <a:r>
              <a:rPr lang="en-US">
                <a:hlinkClick r:id="rId2"/>
              </a:rPr>
              <a:t>www.ica.cz</a:t>
            </a:r>
            <a:endParaRPr lang="en-US"/>
          </a:p>
          <a:p>
            <a:pPr marL="875700" lvl="2" indent="-342900">
              <a:buFont typeface="Arial"/>
              <a:buChar char="•"/>
            </a:pPr>
            <a:r>
              <a:rPr lang="en-US"/>
              <a:t>Postsignum, </a:t>
            </a:r>
            <a:r>
              <a:rPr lang="en-US">
                <a:hlinkClick r:id="rId3"/>
              </a:rPr>
              <a:t>www.postsignum.cz</a:t>
            </a:r>
            <a:endParaRPr lang="en-US"/>
          </a:p>
          <a:p>
            <a:pPr marL="875700" lvl="2" indent="-342900">
              <a:buFont typeface="Arial"/>
              <a:buChar char="•"/>
            </a:pPr>
            <a:r>
              <a:rPr lang="en-US"/>
              <a:t>eIdentity, </a:t>
            </a:r>
            <a:r>
              <a:rPr lang="en-US">
                <a:hlinkClick r:id="rId4"/>
              </a:rPr>
              <a:t>www.eidentity.cz</a:t>
            </a:r>
            <a:endParaRPr lang="en-US"/>
          </a:p>
          <a:p>
            <a:pPr lvl="2" indent="0">
              <a:buNone/>
            </a:pPr>
            <a:endParaRPr lang="en-US"/>
          </a:p>
          <a:p>
            <a:r>
              <a:rPr lang="en-US"/>
              <a:t>Přehled udělených akreditací</a:t>
            </a:r>
          </a:p>
          <a:p>
            <a:pPr marL="580500" lvl="1" indent="-342900">
              <a:buFont typeface="Arial"/>
              <a:buChar char="•"/>
            </a:pPr>
            <a:r>
              <a:rPr lang="en-US">
                <a:hlinkClick r:id="rId5"/>
              </a:rPr>
              <a:t>http://www.mvcr.cz/clanek/prehled-udelenych-akreditaci.aspx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1380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Jak poznám kvalifikovaný certifikát?</a:t>
            </a:r>
          </a:p>
          <a:p>
            <a:pPr marL="694800" lvl="1" indent="-457200">
              <a:buFont typeface="+mj-lt"/>
              <a:buAutoNum type="alphaLcParenR"/>
            </a:pPr>
            <a:r>
              <a:rPr lang="en-US"/>
              <a:t>Buď se podívám na prohlášení vystavitele:</a:t>
            </a:r>
          </a:p>
        </p:txBody>
      </p:sp>
      <p:pic>
        <p:nvPicPr>
          <p:cNvPr id="4" name="Picture 3" descr="Screen Shot 2012-03-14 at 0.0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2600908"/>
            <a:ext cx="3111627" cy="3855712"/>
          </a:xfrm>
          <a:prstGeom prst="rect">
            <a:avLst/>
          </a:prstGeom>
        </p:spPr>
      </p:pic>
      <p:pic>
        <p:nvPicPr>
          <p:cNvPr id="6" name="Picture 5" descr="Screen Shot 2012-03-14 at 0.04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48996"/>
            <a:ext cx="3671900" cy="387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0104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maximálně zjednodušeně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Jak poznám kvalifikovaný certifikát?</a:t>
            </a:r>
          </a:p>
          <a:p>
            <a:pPr marL="694800" lvl="1" indent="-457200">
              <a:buFont typeface="+mj-lt"/>
              <a:buAutoNum type="alphaLcParenR" startAt="2"/>
            </a:pPr>
            <a:r>
              <a:rPr lang="en-US"/>
              <a:t>Nebo použiji webovou aplikaci CertIQ, viz </a:t>
            </a:r>
            <a:r>
              <a:rPr lang="en-US">
                <a:hlinkClick r:id="rId2"/>
              </a:rPr>
              <a:t>http://tsl.gov.cz/</a:t>
            </a:r>
            <a:endParaRPr lang="en-US"/>
          </a:p>
          <a:p>
            <a:pPr marL="694800" lvl="1" indent="-457200">
              <a:buFont typeface="+mj-lt"/>
              <a:buAutoNum type="alphaLcParenR" startAt="2"/>
            </a:pPr>
            <a:endParaRPr lang="en-US"/>
          </a:p>
        </p:txBody>
      </p:sp>
      <p:pic>
        <p:nvPicPr>
          <p:cNvPr id="5" name="Picture 4" descr="Screen Shot 2012-03-14 at 0.1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2780928"/>
            <a:ext cx="8280920" cy="264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9883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– Shrnutí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642764" cy="472912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/>
              <a:t>Elektronický podpis založený na certifikátu vydaném neakreditovanou certifikační autoritou nemá </a:t>
            </a:r>
            <a:r>
              <a:rPr lang="en-US" u="sng"/>
              <a:t>žádnou</a:t>
            </a:r>
            <a:r>
              <a:rPr lang="en-US"/>
              <a:t> právní váhu.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Totéž platí pro elektronickou značku a časové razítko.</a:t>
            </a:r>
          </a:p>
          <a:p>
            <a:pPr marL="342900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u="sng"/>
              <a:t>Uznávaný elektronický podpis</a:t>
            </a:r>
            <a:r>
              <a:rPr lang="en-US"/>
              <a:t> = zaručený elektronický podpis založený na kvalifikovaném certifikátu vydaném akreditovaným poskytovatelem certifikačních služeb. Je ekvivalentem podpisu osoby.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Obdobně hovoříme o </a:t>
            </a:r>
            <a:r>
              <a:rPr lang="en-US" u="sng"/>
              <a:t>uznávané elektronické značce</a:t>
            </a:r>
            <a:r>
              <a:rPr lang="en-US"/>
              <a:t> </a:t>
            </a:r>
            <a:br>
              <a:rPr lang="en-US"/>
            </a:br>
            <a:r>
              <a:rPr lang="en-US"/>
              <a:t>a </a:t>
            </a:r>
            <a:r>
              <a:rPr lang="en-US" u="sng"/>
              <a:t>kvalifikovaném časovém razítku.</a:t>
            </a:r>
          </a:p>
        </p:txBody>
      </p:sp>
    </p:spTree>
    <p:extLst>
      <p:ext uri="{BB962C8B-B14F-4D97-AF65-F5344CB8AC3E}">
        <p14:creationId xmlns:p14="http://schemas.microsoft.com/office/powerpoint/2010/main" val="429097471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úložiště certifikátů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570756" cy="4968551"/>
          </a:xfrm>
        </p:spPr>
        <p:txBody>
          <a:bodyPr/>
          <a:lstStyle/>
          <a:p>
            <a:r>
              <a:rPr lang="en-US"/>
              <a:t>Kde jsou na počítači certifikáty?</a:t>
            </a:r>
          </a:p>
          <a:p>
            <a:pPr lvl="1"/>
            <a:r>
              <a:rPr lang="en-US"/>
              <a:t>Ve Windows jsou obvykle v úložišti </a:t>
            </a:r>
            <a:br>
              <a:rPr lang="en-US"/>
            </a:br>
            <a:r>
              <a:rPr lang="en-US"/>
              <a:t>certifikátů, viz </a:t>
            </a:r>
            <a:br>
              <a:rPr lang="en-US"/>
            </a:br>
            <a:r>
              <a:rPr lang="en-US"/>
              <a:t>“Možnosti internetu” / Obsah / Certifikáty.</a:t>
            </a:r>
          </a:p>
          <a:p>
            <a:endParaRPr lang="en-US"/>
          </a:p>
        </p:txBody>
      </p:sp>
      <p:pic>
        <p:nvPicPr>
          <p:cNvPr id="6" name="Picture 5" descr="Screen Shot 2012-03-13 at 21.48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6591300" cy="3073400"/>
          </a:xfrm>
          <a:prstGeom prst="rect">
            <a:avLst/>
          </a:prstGeom>
        </p:spPr>
      </p:pic>
      <p:pic>
        <p:nvPicPr>
          <p:cNvPr id="5" name="Picture 4" descr="Screen Shot 2012-03-13 at 23.25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12" y="1628800"/>
            <a:ext cx="3602333" cy="49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839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ove_schran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datove_schranky.potx</Template>
  <TotalTime>5764</TotalTime>
  <Words>1086</Words>
  <Application>Microsoft Macintosh PowerPoint</Application>
  <PresentationFormat>On-screen Show (4:3)</PresentationFormat>
  <Paragraphs>186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datove_schranky</vt:lpstr>
      <vt:lpstr>Certifikáty a elektronické podpisy prakticky a jednoduše</vt:lpstr>
      <vt:lpstr>Základní pojmy – maximálně zjednodušeně</vt:lpstr>
      <vt:lpstr>Základní pojmy – maximálně zjednodušeně</vt:lpstr>
      <vt:lpstr>Základní pojmy – maximálně zjednodušeně</vt:lpstr>
      <vt:lpstr>Základní pojmy – maximálně zjednodušeně</vt:lpstr>
      <vt:lpstr>Základní pojmy – maximálně zjednodušeně</vt:lpstr>
      <vt:lpstr>Základní pojmy – maximálně zjednodušeně</vt:lpstr>
      <vt:lpstr>Základní pojmy – Shrnutí</vt:lpstr>
      <vt:lpstr>úložiště certifikátů</vt:lpstr>
      <vt:lpstr>úložiště certifikátů</vt:lpstr>
      <vt:lpstr>způsoby použití certifikátů</vt:lpstr>
      <vt:lpstr>Praktické postupy I.</vt:lpstr>
      <vt:lpstr>Praktické postupy I.</vt:lpstr>
      <vt:lpstr>Praktické postupy I.</vt:lpstr>
      <vt:lpstr>Praktické postupy II.</vt:lpstr>
      <vt:lpstr>Praktické postupy</vt:lpstr>
      <vt:lpstr>Praktické postupy II.</vt:lpstr>
      <vt:lpstr>Praktické postupy III.</vt:lpstr>
      <vt:lpstr>Praktické postupy III.</vt:lpstr>
      <vt:lpstr>Praktické postupy III.</vt:lpstr>
      <vt:lpstr>Praktické postupy III.</vt:lpstr>
      <vt:lpstr>Praktické postupy III.</vt:lpstr>
      <vt:lpstr>Praktické postupy III.</vt:lpstr>
      <vt:lpstr>Ověřování elektronického podpisu</vt:lpstr>
      <vt:lpstr>Ověřování elektronického podpisu v Adobe Acrobat</vt:lpstr>
      <vt:lpstr>Ověřování el. podpisu v SecuStamp Smart form</vt:lpstr>
      <vt:lpstr>Ověřování el. podpisu v SecuStamp Smart form</vt:lpstr>
      <vt:lpstr>Ověřování podpisu v procesu autorizované konverze</vt:lpstr>
      <vt:lpstr>Informační zdroje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thavel</dc:creator>
  <cp:lastModifiedBy>Pavel Tesař</cp:lastModifiedBy>
  <cp:revision>251</cp:revision>
  <dcterms:created xsi:type="dcterms:W3CDTF">2010-11-08T11:23:30Z</dcterms:created>
  <dcterms:modified xsi:type="dcterms:W3CDTF">2012-06-20T20:26:00Z</dcterms:modified>
</cp:coreProperties>
</file>