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66" r:id="rId3"/>
    <p:sldId id="267" r:id="rId4"/>
    <p:sldId id="271" r:id="rId5"/>
    <p:sldId id="269" r:id="rId6"/>
    <p:sldId id="270" r:id="rId7"/>
    <p:sldId id="272" r:id="rId8"/>
    <p:sldId id="261" r:id="rId9"/>
    <p:sldId id="262" r:id="rId10"/>
    <p:sldId id="273" r:id="rId11"/>
    <p:sldId id="274" r:id="rId12"/>
    <p:sldId id="263" r:id="rId13"/>
    <p:sldId id="276" r:id="rId14"/>
    <p:sldId id="275" r:id="rId15"/>
    <p:sldId id="264" r:id="rId16"/>
    <p:sldId id="277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AB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99301" autoAdjust="0"/>
  </p:normalViewPr>
  <p:slideViewPr>
    <p:cSldViewPr>
      <p:cViewPr varScale="1">
        <p:scale>
          <a:sx n="48" d="100"/>
          <a:sy n="48" d="100"/>
        </p:scale>
        <p:origin x="-96" y="-1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7479E-4608-4927-ACDD-46DCA7A04A4D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06273-DCAF-40CD-A034-A1436086CF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98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5B2C-C9B3-48C5-A0A1-6DF434E50880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3CA3-DC6C-49C5-866D-6C4E443926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05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5B2C-C9B3-48C5-A0A1-6DF434E50880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3CA3-DC6C-49C5-866D-6C4E443926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83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5B2C-C9B3-48C5-A0A1-6DF434E50880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3CA3-DC6C-49C5-866D-6C4E443926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84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5B2C-C9B3-48C5-A0A1-6DF434E50880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3CA3-DC6C-49C5-866D-6C4E443926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0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5B2C-C9B3-48C5-A0A1-6DF434E50880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3CA3-DC6C-49C5-866D-6C4E443926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90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5B2C-C9B3-48C5-A0A1-6DF434E50880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3CA3-DC6C-49C5-866D-6C4E443926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72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5B2C-C9B3-48C5-A0A1-6DF434E50880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3CA3-DC6C-49C5-866D-6C4E443926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73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5B2C-C9B3-48C5-A0A1-6DF434E50880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3CA3-DC6C-49C5-866D-6C4E443926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72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5B2C-C9B3-48C5-A0A1-6DF434E50880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3CA3-DC6C-49C5-866D-6C4E443926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06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5B2C-C9B3-48C5-A0A1-6DF434E50880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3CA3-DC6C-49C5-866D-6C4E443926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78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5B2C-C9B3-48C5-A0A1-6DF434E50880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3CA3-DC6C-49C5-866D-6C4E443926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87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65B2C-C9B3-48C5-A0A1-6DF434E50880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B3CA3-DC6C-49C5-866D-6C4E443926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40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point.cz/web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zechpoint.cz/web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point.cz/web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obra@cak.cz" TargetMode="External"/><Relationship Id="rId2" Type="http://schemas.openxmlformats.org/officeDocument/2006/relationships/hyperlink" Target="http://www.cak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hyperlink" Target="http://www.cak.cz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zechpoint.cz/portaluzivatel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hyperlink" Target="https://www.czechpoint.cz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cs-CZ" dirty="0" smtClean="0"/>
              <a:t>AUTORIZOVANÁ KONVERZE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0"/>
            <a:ext cx="8589640" cy="576064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sz="3600" b="1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3600" b="1" dirty="0">
                <a:solidFill>
                  <a:srgbClr val="FF0000"/>
                </a:solidFill>
              </a:rPr>
              <a:t>	</a:t>
            </a:r>
            <a:r>
              <a:rPr lang="cs-CZ" sz="4300" b="1" dirty="0" smtClean="0">
                <a:solidFill>
                  <a:srgbClr val="FF0000"/>
                </a:solidFill>
              </a:rPr>
              <a:t>Autorizovaná </a:t>
            </a:r>
            <a:r>
              <a:rPr lang="cs-CZ" sz="4300" b="1" dirty="0" smtClean="0">
                <a:solidFill>
                  <a:srgbClr val="FF0000"/>
                </a:solidFill>
              </a:rPr>
              <a:t>konverze je úplné převedení </a:t>
            </a:r>
            <a:r>
              <a:rPr lang="cs-CZ" sz="4300" b="1" dirty="0" smtClean="0">
                <a:solidFill>
                  <a:srgbClr val="FF0000"/>
                </a:solidFill>
              </a:rPr>
              <a:t>	dokumentu </a:t>
            </a:r>
            <a:r>
              <a:rPr lang="cs-CZ" sz="4300" b="1" dirty="0" smtClean="0">
                <a:solidFill>
                  <a:srgbClr val="FF0000"/>
                </a:solidFill>
              </a:rPr>
              <a:t>v listinné podobě do elektronické </a:t>
            </a:r>
            <a:r>
              <a:rPr lang="cs-CZ" sz="4300" b="1" dirty="0" smtClean="0">
                <a:solidFill>
                  <a:srgbClr val="FF0000"/>
                </a:solidFill>
              </a:rPr>
              <a:t>	podoby </a:t>
            </a:r>
            <a:r>
              <a:rPr lang="cs-CZ" sz="4300" b="1" dirty="0" smtClean="0">
                <a:solidFill>
                  <a:srgbClr val="FF0000"/>
                </a:solidFill>
              </a:rPr>
              <a:t>nebo převedení elektronického </a:t>
            </a:r>
            <a:r>
              <a:rPr lang="cs-CZ" sz="4300" b="1" dirty="0" smtClean="0">
                <a:solidFill>
                  <a:srgbClr val="FF0000"/>
                </a:solidFill>
              </a:rPr>
              <a:t>	dokumentu </a:t>
            </a:r>
            <a:r>
              <a:rPr lang="cs-CZ" sz="4300" b="1" dirty="0" smtClean="0">
                <a:solidFill>
                  <a:srgbClr val="FF0000"/>
                </a:solidFill>
              </a:rPr>
              <a:t>do dokumentu v listinné </a:t>
            </a:r>
            <a:r>
              <a:rPr lang="cs-CZ" sz="4300" b="1" dirty="0" smtClean="0">
                <a:solidFill>
                  <a:srgbClr val="FF0000"/>
                </a:solidFill>
              </a:rPr>
              <a:t>podobě</a:t>
            </a:r>
            <a:endParaRPr lang="cs-CZ" sz="4300" b="1" dirty="0" smtClean="0">
              <a:solidFill>
                <a:srgbClr val="FF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b="1" dirty="0" smtClean="0">
                <a:solidFill>
                  <a:srgbClr val="FF0000"/>
                </a:solidFill>
              </a:rPr>
              <a:t>		</a:t>
            </a:r>
            <a:r>
              <a:rPr lang="cs-CZ" sz="4300" b="1" dirty="0" smtClean="0">
                <a:solidFill>
                  <a:srgbClr val="0070C0"/>
                </a:solidFill>
              </a:rPr>
              <a:t>vytvořený</a:t>
            </a:r>
            <a:r>
              <a:rPr lang="cs-CZ" sz="4300" b="1" dirty="0" smtClean="0">
                <a:solidFill>
                  <a:srgbClr val="0070C0"/>
                </a:solidFill>
              </a:rPr>
              <a:t> dokument = ověřená kopie</a:t>
            </a:r>
            <a:endParaRPr lang="cs-CZ" sz="4300" b="1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endParaRPr lang="cs-CZ" sz="3100" dirty="0" smtClean="0"/>
          </a:p>
          <a:p>
            <a:pPr>
              <a:spcAft>
                <a:spcPts val="600"/>
              </a:spcAft>
            </a:pPr>
            <a:r>
              <a:rPr lang="cs-CZ" sz="3100" dirty="0" smtClean="0"/>
              <a:t>§ </a:t>
            </a:r>
            <a:r>
              <a:rPr lang="cs-CZ" sz="3100" dirty="0" smtClean="0"/>
              <a:t>22 ZÁK. Č. 300/2008 Sb. o elektronických úkonem a autorizované konverzi dokumentů</a:t>
            </a:r>
          </a:p>
          <a:p>
            <a:pPr>
              <a:spcAft>
                <a:spcPts val="600"/>
              </a:spcAft>
            </a:pPr>
            <a:r>
              <a:rPr lang="cs-CZ" sz="3100" dirty="0" smtClean="0"/>
              <a:t>Ověřovací doložka (ukládá se  v centrálním uložišti)</a:t>
            </a:r>
          </a:p>
          <a:p>
            <a:pPr>
              <a:spcAft>
                <a:spcPts val="600"/>
              </a:spcAft>
            </a:pPr>
            <a:r>
              <a:rPr lang="cs-CZ" sz="3100" dirty="0" smtClean="0"/>
              <a:t>Evidence provedených konverzí (§ 26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sz="2100" dirty="0"/>
          </a:p>
        </p:txBody>
      </p:sp>
      <p:sp>
        <p:nvSpPr>
          <p:cNvPr id="4" name="Šipka doprava 3"/>
          <p:cNvSpPr/>
          <p:nvPr/>
        </p:nvSpPr>
        <p:spPr>
          <a:xfrm>
            <a:off x="357864" y="3778180"/>
            <a:ext cx="151216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8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339572" cy="667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611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ormular_autorizovana_konverze_z_listinne_do_eletronicke_podoby_dokumentu.zfo* - Software602 Form Fill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737557" cy="70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90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zech-point_uzivatelska_adv_el_zadost.pdf - Adobe Acrobat Pr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4" t="11987" r="14723" b="1753"/>
          <a:stretch/>
        </p:blipFill>
        <p:spPr>
          <a:xfrm>
            <a:off x="179512" y="914386"/>
            <a:ext cx="8482281" cy="5850445"/>
          </a:xfrm>
        </p:spPr>
      </p:pic>
      <p:sp>
        <p:nvSpPr>
          <p:cNvPr id="2" name="TextovéPole 1"/>
          <p:cNvSpPr txBox="1"/>
          <p:nvPr/>
        </p:nvSpPr>
        <p:spPr>
          <a:xfrm>
            <a:off x="1619672" y="188640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400" b="1" dirty="0" smtClean="0">
                <a:hlinkClick r:id="rId3"/>
              </a:rPr>
              <a:t>Ověřovací doložka</a:t>
            </a:r>
            <a:endParaRPr lang="cs-CZ" sz="3400" b="1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831981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467544" y="33265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/>
              <a:t>	Zákon </a:t>
            </a:r>
            <a:r>
              <a:rPr lang="cs-CZ" sz="3600" b="1" dirty="0"/>
              <a:t>č. 300/2008 </a:t>
            </a:r>
            <a:r>
              <a:rPr lang="cs-CZ" sz="3600" b="1" dirty="0" smtClean="0"/>
              <a:t>definuje</a:t>
            </a:r>
            <a:r>
              <a:rPr lang="cs-CZ" sz="3600" b="1" dirty="0"/>
              <a:t>, které </a:t>
            </a:r>
            <a:r>
              <a:rPr lang="cs-CZ" sz="3600" b="1" dirty="0" smtClean="0"/>
              <a:t>	dokumenty </a:t>
            </a:r>
            <a:r>
              <a:rPr lang="cs-CZ" sz="3600" b="1" dirty="0"/>
              <a:t>se nesmějí konvertovat</a:t>
            </a:r>
            <a:br>
              <a:rPr lang="cs-CZ" sz="3600" b="1" dirty="0"/>
            </a:br>
            <a:r>
              <a:rPr lang="cs-CZ" sz="3600" b="1" dirty="0"/>
              <a:t> </a:t>
            </a:r>
            <a:r>
              <a:rPr lang="cs-CZ" sz="3600" b="1" dirty="0" smtClean="0"/>
              <a:t>			(§ </a:t>
            </a:r>
            <a:r>
              <a:rPr lang="cs-CZ" sz="3600" b="1" dirty="0"/>
              <a:t>24 odst. 5)</a:t>
            </a:r>
            <a:endParaRPr lang="cs-CZ" sz="3600" dirty="0"/>
          </a:p>
        </p:txBody>
      </p:sp>
      <p:sp>
        <p:nvSpPr>
          <p:cNvPr id="7" name="Zástupný symbol pro obsah 5"/>
          <p:cNvSpPr>
            <a:spLocks noGrp="1"/>
          </p:cNvSpPr>
          <p:nvPr>
            <p:ph idx="1"/>
          </p:nvPr>
        </p:nvSpPr>
        <p:spPr>
          <a:xfrm>
            <a:off x="468313" y="2205038"/>
            <a:ext cx="4751759" cy="4320306"/>
          </a:xfrm>
        </p:spPr>
        <p:txBody>
          <a:bodyPr>
            <a:noAutofit/>
          </a:bodyPr>
          <a:lstStyle/>
          <a:p>
            <a:r>
              <a:rPr lang="cs-CZ" sz="2400" dirty="0" smtClean="0"/>
              <a:t>občanský průkaz</a:t>
            </a:r>
          </a:p>
          <a:p>
            <a:r>
              <a:rPr lang="cs-CZ" sz="2400" dirty="0" smtClean="0"/>
              <a:t>cestovní doklad</a:t>
            </a:r>
          </a:p>
          <a:p>
            <a:r>
              <a:rPr lang="cs-CZ" sz="2400" dirty="0" smtClean="0"/>
              <a:t>zbrojní průkaz</a:t>
            </a:r>
          </a:p>
          <a:p>
            <a:r>
              <a:rPr lang="cs-CZ" sz="2400" dirty="0" smtClean="0"/>
              <a:t>řidičský průkaz</a:t>
            </a:r>
          </a:p>
          <a:p>
            <a:r>
              <a:rPr lang="cs-CZ" sz="2400" dirty="0" smtClean="0"/>
              <a:t>vojenská knížka</a:t>
            </a:r>
          </a:p>
          <a:p>
            <a:r>
              <a:rPr lang="cs-CZ" sz="2400" dirty="0" smtClean="0"/>
              <a:t>služební průkaz</a:t>
            </a:r>
          </a:p>
          <a:p>
            <a:r>
              <a:rPr lang="cs-CZ" sz="2400" dirty="0" smtClean="0"/>
              <a:t>průkaz o povolení k pobytu cizince</a:t>
            </a:r>
          </a:p>
          <a:p>
            <a:r>
              <a:rPr lang="cs-CZ" sz="2400" dirty="0" smtClean="0"/>
              <a:t>rybářský lístek</a:t>
            </a:r>
          </a:p>
        </p:txBody>
      </p:sp>
      <p:sp>
        <p:nvSpPr>
          <p:cNvPr id="8" name="Zástupný symbol pro obsah 6"/>
          <p:cNvSpPr txBox="1">
            <a:spLocks/>
          </p:cNvSpPr>
          <p:nvPr/>
        </p:nvSpPr>
        <p:spPr>
          <a:xfrm>
            <a:off x="4648200" y="2276872"/>
            <a:ext cx="4038600" cy="384929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600" dirty="0" smtClean="0"/>
              <a:t>lovecký lístek nebo jiný průkaz</a:t>
            </a:r>
          </a:p>
          <a:p>
            <a:r>
              <a:rPr lang="cs-CZ" sz="2600" dirty="0" smtClean="0"/>
              <a:t>vkladní knížka</a:t>
            </a:r>
          </a:p>
          <a:p>
            <a:r>
              <a:rPr lang="cs-CZ" sz="2600" dirty="0" smtClean="0"/>
              <a:t>šek</a:t>
            </a:r>
          </a:p>
          <a:p>
            <a:r>
              <a:rPr lang="cs-CZ" sz="2600" dirty="0" smtClean="0"/>
              <a:t>směnka nebo jiný cenný papír</a:t>
            </a:r>
          </a:p>
          <a:p>
            <a:r>
              <a:rPr lang="cs-CZ" sz="2600" dirty="0" smtClean="0"/>
              <a:t>los</a:t>
            </a:r>
          </a:p>
          <a:p>
            <a:r>
              <a:rPr lang="cs-CZ" sz="2600" dirty="0" smtClean="0"/>
              <a:t>sázenka</a:t>
            </a:r>
          </a:p>
          <a:p>
            <a:r>
              <a:rPr lang="cs-CZ" sz="2600" dirty="0" smtClean="0"/>
              <a:t>geometrický plán</a:t>
            </a:r>
          </a:p>
          <a:p>
            <a:r>
              <a:rPr lang="cs-CZ" sz="2600" dirty="0" smtClean="0"/>
              <a:t>rysy a technické kresby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6420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 txBox="1">
            <a:spLocks noGrp="1"/>
          </p:cNvSpPr>
          <p:nvPr>
            <p:ph type="title"/>
          </p:nvPr>
        </p:nvSpPr>
        <p:spPr>
          <a:xfrm>
            <a:off x="899592" y="142761"/>
            <a:ext cx="6912768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cs-CZ" sz="4000" dirty="0" smtClean="0">
                <a:solidFill>
                  <a:srgbClr val="FF0000"/>
                </a:solidFill>
                <a:hlinkClick r:id="rId2"/>
              </a:rPr>
              <a:t>http</a:t>
            </a:r>
            <a:r>
              <a:rPr lang="cs-CZ" sz="4000" dirty="0">
                <a:solidFill>
                  <a:srgbClr val="FF0000"/>
                </a:solidFill>
                <a:hlinkClick r:id="rId2"/>
              </a:rPr>
              <a:t>://www.czechpoint.cz/web</a:t>
            </a:r>
            <a:r>
              <a:rPr lang="cs-CZ" sz="4000" dirty="0">
                <a:hlinkClick r:id="rId2"/>
              </a:rPr>
              <a:t>/</a:t>
            </a:r>
            <a:endParaRPr lang="cs-CZ" sz="4000" dirty="0"/>
          </a:p>
          <a:p>
            <a:endParaRPr lang="cs-CZ" dirty="0"/>
          </a:p>
        </p:txBody>
      </p:sp>
      <p:pic>
        <p:nvPicPr>
          <p:cNvPr id="4" name="Zástupný symbol pro obsah 3" descr="Czech POINT - Windows Internet Explorer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052736"/>
            <a:ext cx="9082200" cy="6248995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4572000" y="1942539"/>
            <a:ext cx="1116124" cy="386925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35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Úložiště ověřovacích doložek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5" b="42673"/>
          <a:stretch/>
        </p:blipFill>
        <p:spPr>
          <a:xfrm>
            <a:off x="0" y="1484784"/>
            <a:ext cx="9035423" cy="4896544"/>
          </a:xfrm>
        </p:spPr>
      </p:pic>
      <p:sp>
        <p:nvSpPr>
          <p:cNvPr id="10" name="TextovéPole 9"/>
          <p:cNvSpPr txBox="1"/>
          <p:nvPr/>
        </p:nvSpPr>
        <p:spPr>
          <a:xfrm>
            <a:off x="395536" y="383251"/>
            <a:ext cx="7776864" cy="104644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3100" b="1" dirty="0" smtClean="0">
                <a:hlinkClick r:id="rId3"/>
              </a:rPr>
              <a:t>https://www.czechpoint.cz/overovacidolozky/search.do</a:t>
            </a:r>
            <a:endParaRPr lang="cs-CZ" sz="3100" b="1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401191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6000" b="1" dirty="0" smtClean="0">
                <a:solidFill>
                  <a:srgbClr val="2B0AB6"/>
                </a:solidFill>
              </a:rPr>
              <a:t>Pavla Dobrá</a:t>
            </a:r>
          </a:p>
          <a:p>
            <a:pPr marL="0" indent="0" algn="ctr">
              <a:buNone/>
            </a:pPr>
            <a:r>
              <a:rPr lang="cs-CZ" sz="6000" b="1" dirty="0" smtClean="0">
                <a:solidFill>
                  <a:srgbClr val="2B0AB6"/>
                </a:solidFill>
                <a:hlinkClick r:id="rId2"/>
              </a:rPr>
              <a:t>www.cak.cz</a:t>
            </a:r>
            <a:endParaRPr lang="cs-CZ" sz="6000" b="1" dirty="0" smtClean="0">
              <a:solidFill>
                <a:srgbClr val="2B0AB6"/>
              </a:solidFill>
            </a:endParaRPr>
          </a:p>
          <a:p>
            <a:pPr marL="0" indent="0" algn="ctr">
              <a:buNone/>
            </a:pPr>
            <a:r>
              <a:rPr lang="cs-CZ" sz="6000" b="1" dirty="0" smtClean="0">
                <a:solidFill>
                  <a:srgbClr val="2B0AB6"/>
                </a:solidFill>
                <a:hlinkClick r:id="rId3"/>
              </a:rPr>
              <a:t>dobra@cak.cz</a:t>
            </a:r>
            <a:endParaRPr lang="cs-CZ" sz="6000" b="1" dirty="0" smtClean="0">
              <a:solidFill>
                <a:srgbClr val="2B0AB6"/>
              </a:solidFill>
            </a:endParaRPr>
          </a:p>
          <a:p>
            <a:pPr marL="0" indent="0" algn="ctr">
              <a:buNone/>
            </a:pPr>
            <a:r>
              <a:rPr lang="cs-CZ" sz="6000" b="1" dirty="0">
                <a:solidFill>
                  <a:srgbClr val="2B0AB6"/>
                </a:solidFill>
              </a:rPr>
              <a:t> </a:t>
            </a:r>
            <a:r>
              <a:rPr lang="cs-CZ" sz="6000" b="1" dirty="0" smtClean="0">
                <a:solidFill>
                  <a:srgbClr val="2B0AB6"/>
                </a:solidFill>
              </a:rPr>
              <a:t> tel.: 221 729 027</a:t>
            </a:r>
            <a:endParaRPr lang="cs-CZ" sz="6000" b="1" dirty="0">
              <a:solidFill>
                <a:srgbClr val="2B0A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3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/>
              <a:t>	</a:t>
            </a:r>
            <a:r>
              <a:rPr lang="cs-CZ" sz="1200" dirty="0" smtClean="0"/>
              <a:t>	</a:t>
            </a:r>
            <a:r>
              <a:rPr lang="cs-CZ" sz="4000" b="1" u="sng" dirty="0" smtClean="0">
                <a:latin typeface="Arial Black" pitchFamily="34" charset="0"/>
              </a:rPr>
              <a:t>DRUHY </a:t>
            </a:r>
            <a:r>
              <a:rPr lang="cs-CZ" sz="4000" b="1" u="sng" dirty="0" smtClean="0">
                <a:latin typeface="Arial Black" pitchFamily="34" charset="0"/>
              </a:rPr>
              <a:t>KONVERZÍ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3000" b="1" i="1" u="sng" dirty="0" smtClean="0">
                <a:latin typeface="+mn-lt"/>
              </a:rPr>
              <a:t>autorizovaná </a:t>
            </a:r>
            <a:r>
              <a:rPr lang="cs-CZ" sz="3000" b="1" i="1" u="sng" dirty="0">
                <a:latin typeface="+mn-lt"/>
              </a:rPr>
              <a:t>konverze na žádost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>
                <a:latin typeface="+mn-lt"/>
              </a:rPr>
              <a:t/>
            </a:r>
            <a:br>
              <a:rPr lang="cs-CZ" sz="2400" dirty="0">
                <a:latin typeface="+mn-lt"/>
              </a:rPr>
            </a:br>
            <a:r>
              <a:rPr lang="cs-CZ" sz="2400" dirty="0" smtClean="0">
                <a:latin typeface="+mn-lt"/>
              </a:rPr>
              <a:t>–</a:t>
            </a:r>
            <a:r>
              <a:rPr lang="cs-CZ" sz="2400" dirty="0">
                <a:latin typeface="+mn-lt"/>
              </a:rPr>
              <a:t>kontaktní místa veřejné </a:t>
            </a:r>
            <a:r>
              <a:rPr lang="cs-CZ" sz="2400" dirty="0" smtClean="0">
                <a:latin typeface="+mn-lt"/>
              </a:rPr>
              <a:t>správy – notáři, krajské úřady, matriční úřady, obecní úřady, držitelé poštovní licence,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Hospodářská </a:t>
            </a:r>
            <a:r>
              <a:rPr lang="cs-CZ" sz="2400" dirty="0" smtClean="0">
                <a:latin typeface="+mn-lt"/>
              </a:rPr>
              <a:t>komora ČR  </a:t>
            </a:r>
            <a:r>
              <a:rPr lang="cs-CZ" sz="2400" dirty="0">
                <a:latin typeface="+mn-lt"/>
              </a:rPr>
              <a:t>+ </a:t>
            </a: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advokáti (srpen 2010)</a:t>
            </a:r>
            <a:r>
              <a:rPr lang="cs-CZ" sz="2400" dirty="0">
                <a:latin typeface="+mn-lt"/>
              </a:rPr>
              <a:t/>
            </a:r>
            <a:br>
              <a:rPr lang="cs-CZ" sz="2400" dirty="0">
                <a:latin typeface="+mn-lt"/>
              </a:rPr>
            </a:b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1200" dirty="0">
                <a:latin typeface="+mn-lt"/>
              </a:rPr>
              <a:t/>
            </a:r>
            <a:br>
              <a:rPr lang="cs-CZ" sz="1200" dirty="0">
                <a:latin typeface="+mn-lt"/>
              </a:rPr>
            </a:br>
            <a:r>
              <a:rPr lang="cs-CZ" sz="3000" b="1" i="1" u="sng" dirty="0">
                <a:latin typeface="+mn-lt"/>
              </a:rPr>
              <a:t>autorizovaná konverze z moci úřední 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>
                <a:latin typeface="+mn-lt"/>
              </a:rPr>
              <a:t/>
            </a:r>
            <a:br>
              <a:rPr lang="cs-CZ" sz="2400" b="1" dirty="0">
                <a:latin typeface="+mn-lt"/>
              </a:rPr>
            </a:br>
            <a:r>
              <a:rPr lang="cs-CZ" sz="2400" dirty="0" smtClean="0">
                <a:latin typeface="+mn-lt"/>
              </a:rPr>
              <a:t>- orgány veřejné moci</a:t>
            </a:r>
            <a:r>
              <a:rPr lang="cs-CZ" sz="1200" dirty="0"/>
              <a:t/>
            </a:r>
            <a:br>
              <a:rPr lang="cs-CZ" sz="1200" dirty="0"/>
            </a:b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976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ál 7"/>
          <p:cNvSpPr/>
          <p:nvPr/>
        </p:nvSpPr>
        <p:spPr>
          <a:xfrm>
            <a:off x="1547664" y="3284984"/>
            <a:ext cx="1224136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300" b="1" dirty="0" smtClean="0"/>
              <a:t>Co musím udělat proto abych mohl konverzi provádět</a:t>
            </a:r>
            <a:endParaRPr lang="cs-CZ" sz="33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7859216" cy="478539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smtClean="0">
                <a:hlinkClick r:id="rId2"/>
              </a:rPr>
              <a:t>www.cak.cz</a:t>
            </a:r>
            <a:r>
              <a:rPr lang="cs-CZ" dirty="0"/>
              <a:t>	</a:t>
            </a:r>
            <a:r>
              <a:rPr lang="cs-CZ" dirty="0" smtClean="0"/>
              <a:t>			</a:t>
            </a:r>
            <a:r>
              <a:rPr lang="cs-CZ" u="sng" dirty="0" smtClean="0">
                <a:solidFill>
                  <a:srgbClr val="FF0000"/>
                </a:solidFill>
              </a:rPr>
              <a:t>podat žádost</a:t>
            </a:r>
          </a:p>
          <a:p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3563888" y="1389976"/>
            <a:ext cx="1800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Česká advokátní komora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59"/>
          <a:stretch/>
        </p:blipFill>
        <p:spPr>
          <a:xfrm>
            <a:off x="4356524" y="1880288"/>
            <a:ext cx="4644299" cy="4914085"/>
          </a:xfrm>
          <a:prstGeom prst="rect">
            <a:avLst/>
          </a:prstGeom>
        </p:spPr>
      </p:pic>
      <p:pic>
        <p:nvPicPr>
          <p:cNvPr id="5" name="Zástupný symbol pro obsah 4" descr="Česká advokátní komora - Windows Internet Explorer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64"/>
          <a:stretch/>
        </p:blipFill>
        <p:spPr>
          <a:xfrm>
            <a:off x="179512" y="1963347"/>
            <a:ext cx="4158639" cy="4417981"/>
          </a:xfrm>
        </p:spPr>
      </p:pic>
      <p:sp>
        <p:nvSpPr>
          <p:cNvPr id="9" name="Ovál 8"/>
          <p:cNvSpPr/>
          <p:nvPr/>
        </p:nvSpPr>
        <p:spPr>
          <a:xfrm>
            <a:off x="1619672" y="3284984"/>
            <a:ext cx="115212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5580112" y="6002960"/>
            <a:ext cx="3096344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16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8278688" cy="1899643"/>
          </a:xfrm>
        </p:spPr>
        <p:txBody>
          <a:bodyPr>
            <a:normAutofit fontScale="90000"/>
          </a:bodyPr>
          <a:lstStyle/>
          <a:p>
            <a:pPr fontAlgn="ctr">
              <a:spcBef>
                <a:spcPts val="600"/>
              </a:spcBef>
              <a:spcAft>
                <a:spcPts val="600"/>
              </a:spcAft>
            </a:pPr>
            <a:r>
              <a:rPr lang="cs-CZ" sz="3700" dirty="0" smtClean="0"/>
              <a:t>	</a:t>
            </a:r>
            <a:br>
              <a:rPr lang="cs-CZ" sz="3700" dirty="0" smtClean="0"/>
            </a:br>
            <a:r>
              <a:rPr lang="cs-CZ" sz="3700" dirty="0"/>
              <a:t>	</a:t>
            </a:r>
            <a:r>
              <a:rPr lang="cs-CZ" sz="3700" dirty="0" smtClean="0"/>
              <a:t/>
            </a:r>
            <a:br>
              <a:rPr lang="cs-CZ" sz="3700" dirty="0" smtClean="0"/>
            </a:br>
            <a:r>
              <a:rPr lang="cs-CZ" sz="3700" dirty="0"/>
              <a:t/>
            </a:r>
            <a:br>
              <a:rPr lang="cs-CZ" sz="3700" dirty="0"/>
            </a:br>
            <a:r>
              <a:rPr lang="cs-CZ" sz="3700" dirty="0" smtClean="0"/>
              <a:t>	   n</a:t>
            </a:r>
            <a:r>
              <a:rPr lang="cs-CZ" sz="3900" dirty="0" smtClean="0">
                <a:latin typeface="+mn-lt"/>
              </a:rPr>
              <a:t>a </a:t>
            </a:r>
            <a:r>
              <a:rPr lang="cs-CZ" sz="3900" dirty="0">
                <a:latin typeface="+mn-lt"/>
              </a:rPr>
              <a:t>základě žádosti je vygenerována faktura </a:t>
            </a:r>
            <a:r>
              <a:rPr lang="cs-CZ" sz="3900" dirty="0" smtClean="0">
                <a:latin typeface="+mn-lt"/>
              </a:rPr>
              <a:t> </a:t>
            </a:r>
            <a:r>
              <a:rPr lang="cs-CZ" sz="3900" dirty="0">
                <a:latin typeface="+mn-lt"/>
              </a:rPr>
              <a:t>673,- Kč </a:t>
            </a:r>
            <a:r>
              <a:rPr lang="cs-CZ" sz="3900" dirty="0" smtClean="0"/>
              <a:t/>
            </a:r>
            <a:br>
              <a:rPr lang="cs-CZ" sz="3900" dirty="0" smtClean="0"/>
            </a:br>
            <a:r>
              <a:rPr lang="cs-CZ" sz="3700" dirty="0"/>
              <a:t/>
            </a:r>
            <a:br>
              <a:rPr lang="cs-CZ" sz="3700" dirty="0"/>
            </a:br>
            <a:r>
              <a:rPr lang="cs-CZ" sz="3700" dirty="0" smtClean="0"/>
              <a:t>	  </a:t>
            </a:r>
            <a:br>
              <a:rPr lang="cs-CZ" sz="3700" dirty="0" smtClean="0"/>
            </a:br>
            <a:r>
              <a:rPr lang="cs-CZ" sz="3700" dirty="0"/>
              <a:t>	 </a:t>
            </a:r>
            <a:r>
              <a:rPr lang="cs-CZ" sz="3700" dirty="0" smtClean="0"/>
              <a:t>  </a:t>
            </a:r>
            <a:r>
              <a:rPr lang="cs-CZ" sz="3900" dirty="0" smtClean="0">
                <a:latin typeface="+mn-lt"/>
              </a:rPr>
              <a:t>zaplatit </a:t>
            </a:r>
            <a:r>
              <a:rPr lang="cs-CZ" sz="3900" dirty="0">
                <a:latin typeface="+mn-lt"/>
              </a:rPr>
              <a:t>bezhotovostně nebo osobně na pokladně </a:t>
            </a:r>
            <a:r>
              <a:rPr lang="cs-CZ" sz="3900" dirty="0" smtClean="0">
                <a:latin typeface="+mn-lt"/>
              </a:rPr>
              <a:t>ČAK</a:t>
            </a:r>
            <a:br>
              <a:rPr lang="cs-CZ" sz="3900" dirty="0" smtClean="0">
                <a:latin typeface="+mn-lt"/>
              </a:rPr>
            </a:br>
            <a:r>
              <a:rPr lang="cs-CZ" sz="3700" dirty="0"/>
              <a:t/>
            </a:r>
            <a:br>
              <a:rPr lang="cs-CZ" sz="3700" dirty="0"/>
            </a:br>
            <a:r>
              <a:rPr lang="cs-CZ" sz="3700" dirty="0"/>
              <a:t/>
            </a:r>
            <a:br>
              <a:rPr lang="cs-CZ" sz="3700" dirty="0"/>
            </a:br>
            <a:r>
              <a:rPr lang="cs-CZ" sz="3700" dirty="0" smtClean="0"/>
              <a:t>	   </a:t>
            </a:r>
            <a:r>
              <a:rPr lang="cs-CZ" sz="3700" dirty="0" smtClean="0">
                <a:latin typeface="+mn-lt"/>
              </a:rPr>
              <a:t>p</a:t>
            </a:r>
            <a:r>
              <a:rPr lang="cs-CZ" sz="3900" dirty="0" smtClean="0">
                <a:latin typeface="+mn-lt"/>
              </a:rPr>
              <a:t>o </a:t>
            </a:r>
            <a:r>
              <a:rPr lang="cs-CZ" sz="3900" dirty="0">
                <a:latin typeface="+mn-lt"/>
              </a:rPr>
              <a:t>zaplacení </a:t>
            </a:r>
            <a:r>
              <a:rPr lang="cs-CZ" sz="3900" dirty="0" smtClean="0">
                <a:latin typeface="+mn-lt"/>
              </a:rPr>
              <a:t>faktury </a:t>
            </a:r>
            <a:r>
              <a:rPr lang="cs-CZ" sz="3900" dirty="0">
                <a:latin typeface="+mn-lt"/>
              </a:rPr>
              <a:t>do 3 týdnů </a:t>
            </a:r>
            <a:r>
              <a:rPr lang="cs-CZ" sz="3900" dirty="0" smtClean="0">
                <a:latin typeface="+mn-lt"/>
              </a:rPr>
              <a:t>  </a:t>
            </a:r>
            <a:br>
              <a:rPr lang="cs-CZ" sz="3900" dirty="0" smtClean="0">
                <a:latin typeface="+mn-lt"/>
              </a:rPr>
            </a:br>
            <a:r>
              <a:rPr lang="cs-CZ" sz="3900" dirty="0" smtClean="0">
                <a:latin typeface="+mn-lt"/>
              </a:rPr>
              <a:t>           obdržím přístupové </a:t>
            </a:r>
            <a:r>
              <a:rPr lang="cs-CZ" sz="3900" dirty="0">
                <a:latin typeface="+mn-lt"/>
              </a:rPr>
              <a:t>údaje od </a:t>
            </a:r>
            <a:r>
              <a:rPr lang="cs-CZ" sz="3900" dirty="0" smtClean="0">
                <a:latin typeface="+mn-lt"/>
              </a:rPr>
              <a:t>Ministerstva vnitra</a:t>
            </a:r>
            <a:r>
              <a:rPr lang="cs-CZ" dirty="0">
                <a:latin typeface="+mn-lt"/>
              </a:rPr>
              <a:t/>
            </a:r>
            <a:br>
              <a:rPr lang="cs-CZ" dirty="0">
                <a:latin typeface="+mn-lt"/>
              </a:rPr>
            </a:br>
            <a:endParaRPr lang="cs-CZ" dirty="0">
              <a:latin typeface="+mn-lt"/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179512" y="260648"/>
            <a:ext cx="136815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179512" y="2204864"/>
            <a:ext cx="136815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251520" y="4437112"/>
            <a:ext cx="1440160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47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endParaRPr lang="cs-CZ" b="1" cap="all" dirty="0" smtClean="0"/>
          </a:p>
          <a:p>
            <a:endParaRPr lang="cs-CZ" b="1" cap="all" dirty="0"/>
          </a:p>
          <a:p>
            <a:pPr marL="0" indent="0">
              <a:buNone/>
            </a:pPr>
            <a:r>
              <a:rPr lang="cs-CZ" sz="4400" b="1" cap="all" dirty="0" smtClean="0"/>
              <a:t>              pořídit </a:t>
            </a:r>
            <a:r>
              <a:rPr lang="cs-CZ" sz="4400" b="1" cap="all" dirty="0"/>
              <a:t>kvalifikovaný a </a:t>
            </a:r>
            <a:r>
              <a:rPr lang="cs-CZ" sz="4400" b="1" cap="all" dirty="0" smtClean="0"/>
              <a:t>		  komerční </a:t>
            </a:r>
            <a:r>
              <a:rPr lang="cs-CZ" sz="4400" b="1" cap="all" dirty="0"/>
              <a:t>certifikát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I. Certifikační</a:t>
            </a:r>
            <a:r>
              <a:rPr lang="cs-CZ" dirty="0"/>
              <a:t>, </a:t>
            </a:r>
            <a:r>
              <a:rPr lang="cs-CZ" dirty="0" err="1"/>
              <a:t>Postsignum</a:t>
            </a:r>
            <a:r>
              <a:rPr lang="cs-CZ" dirty="0"/>
              <a:t>, </a:t>
            </a:r>
            <a:r>
              <a:rPr lang="cs-CZ" dirty="0" err="1"/>
              <a:t>eIdentity</a:t>
            </a:r>
            <a:endParaRPr lang="cs-CZ" dirty="0"/>
          </a:p>
          <a:p>
            <a:endParaRPr lang="cs-CZ" dirty="0" smtClean="0"/>
          </a:p>
          <a:p>
            <a:pPr marL="2743200" lvl="6" indent="0">
              <a:buNone/>
            </a:pPr>
            <a:r>
              <a:rPr lang="cs-CZ" dirty="0" smtClean="0"/>
              <a:t> </a:t>
            </a:r>
            <a:r>
              <a:rPr lang="cs-CZ" sz="3300" u="sng" dirty="0" smtClean="0">
                <a:solidFill>
                  <a:srgbClr val="FF0000"/>
                </a:solidFill>
              </a:rPr>
              <a:t>platnost 1 rok!!</a:t>
            </a:r>
            <a:endParaRPr lang="cs-CZ" sz="3300" u="sng" dirty="0">
              <a:solidFill>
                <a:srgbClr val="FF0000"/>
              </a:solidFill>
            </a:endParaRPr>
          </a:p>
        </p:txBody>
      </p:sp>
      <p:sp>
        <p:nvSpPr>
          <p:cNvPr id="2" name="Šipka doprava 1"/>
          <p:cNvSpPr/>
          <p:nvPr/>
        </p:nvSpPr>
        <p:spPr>
          <a:xfrm flipV="1">
            <a:off x="539552" y="1844824"/>
            <a:ext cx="1512168" cy="792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99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496944" cy="6741367"/>
          </a:xfrm>
        </p:spPr>
        <p:txBody>
          <a:bodyPr anchor="t">
            <a:normAutofit/>
          </a:bodyPr>
          <a:lstStyle/>
          <a:p>
            <a:r>
              <a:rPr lang="cs-CZ" sz="3500" b="1" dirty="0" smtClean="0">
                <a:hlinkClick r:id="rId2"/>
              </a:rPr>
              <a:t> https</a:t>
            </a:r>
            <a:r>
              <a:rPr lang="cs-CZ" sz="3500" b="1" dirty="0">
                <a:hlinkClick r:id="rId2"/>
              </a:rPr>
              <a:t>://www.czechpoint.cz/portaluzivatele</a:t>
            </a:r>
            <a:r>
              <a:rPr lang="cs-CZ" sz="3000" b="1" dirty="0">
                <a:hlinkClick r:id="rId2"/>
              </a:rPr>
              <a:t>/</a:t>
            </a:r>
            <a:r>
              <a:rPr lang="cs-CZ" sz="3000" dirty="0"/>
              <a:t/>
            </a:r>
            <a:br>
              <a:rPr lang="cs-CZ" sz="3000" dirty="0"/>
            </a:br>
            <a:r>
              <a:rPr lang="cs-CZ" sz="3000" dirty="0" smtClean="0"/>
              <a:t>vložit </a:t>
            </a:r>
            <a:r>
              <a:rPr lang="cs-CZ" sz="3000" dirty="0" smtClean="0"/>
              <a:t>certifikáty</a:t>
            </a:r>
            <a:br>
              <a:rPr lang="cs-CZ" sz="3000" dirty="0" smtClean="0"/>
            </a:br>
            <a:r>
              <a:rPr lang="cs-CZ" sz="3000" dirty="0"/>
              <a:t/>
            </a:r>
            <a:br>
              <a:rPr lang="cs-CZ" sz="3000" dirty="0"/>
            </a:br>
            <a:endParaRPr lang="cs-CZ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2"/>
          <a:stretch/>
        </p:blipFill>
        <p:spPr bwMode="auto">
          <a:xfrm>
            <a:off x="195392" y="1268760"/>
            <a:ext cx="5012723" cy="530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136092"/>
            <a:ext cx="38481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3927748" y="4656528"/>
            <a:ext cx="1368152" cy="110638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84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846640" cy="3339802"/>
          </a:xfrm>
        </p:spPr>
        <p:txBody>
          <a:bodyPr anchor="t">
            <a:normAutofit/>
          </a:bodyPr>
          <a:lstStyle/>
          <a:p>
            <a:r>
              <a:rPr lang="pl-PL" sz="4000" b="1" dirty="0" smtClean="0">
                <a:hlinkClick r:id="rId2"/>
              </a:rPr>
              <a:t>https</a:t>
            </a:r>
            <a:r>
              <a:rPr lang="pl-PL" sz="4000" b="1" dirty="0">
                <a:hlinkClick r:id="rId2"/>
              </a:rPr>
              <a:t>://</a:t>
            </a:r>
            <a:r>
              <a:rPr lang="pl-PL" sz="4000" b="1" dirty="0" smtClean="0">
                <a:hlinkClick r:id="rId2"/>
              </a:rPr>
              <a:t>www.czechpoint.cz</a:t>
            </a:r>
            <a:r>
              <a:rPr lang="pl-PL" sz="3000" dirty="0"/>
              <a:t/>
            </a:r>
            <a:br>
              <a:rPr lang="pl-PL" sz="3000" dirty="0"/>
            </a:br>
            <a:r>
              <a:rPr lang="pl-PL" sz="3000" dirty="0" smtClean="0"/>
              <a:t>přihlášení </a:t>
            </a:r>
            <a:r>
              <a:rPr lang="pl-PL" sz="3000" dirty="0" smtClean="0"/>
              <a:t>do czechpoint</a:t>
            </a:r>
            <a:r>
              <a:rPr lang="pl-PL" dirty="0"/>
              <a:t/>
            </a:r>
            <a:br>
              <a:rPr lang="pl-PL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Czech POINT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1118" r="15925" b="44074"/>
          <a:stretch/>
        </p:blipFill>
        <p:spPr>
          <a:xfrm>
            <a:off x="179512" y="1412776"/>
            <a:ext cx="8711587" cy="51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zech POINT - Windows Internet Explor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3" b="62133"/>
          <a:stretch/>
        </p:blipFill>
        <p:spPr>
          <a:xfrm>
            <a:off x="107504" y="1196752"/>
            <a:ext cx="8950036" cy="4896544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t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PORTÁL </a:t>
            </a:r>
            <a:r>
              <a:rPr kumimoji="0" lang="cs-CZ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Czech</a:t>
            </a: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POINT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46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ormular_autorizovana_konverze_z_listinne_do_eletronicke_podoby_dokumentu.zfo - Software602 Form Fill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8" y="0"/>
            <a:ext cx="8546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79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zechpoint.cz/web/" TargetMode="External"/></Relationships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hlinkClick xmlns:r="http://schemas.openxmlformats.org/officeDocument/2006/relationships" r:id="rId1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85</Words>
  <Application>Microsoft Office PowerPoint</Application>
  <PresentationFormat>Předvádění na obrazovce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AUTORIZOVANÁ KONVERZE</vt:lpstr>
      <vt:lpstr>    DRUHY KONVERZÍ    autorizovaná konverze na žádost    –kontaktní místa veřejné správy – notáři, krajské úřady, matriční úřady, obecní úřady, držitelé poštovní licence,  Hospodářská komora ČR  + advokáti (srpen 2010)   autorizovaná konverze z moci úřední   - orgány veřejné moci </vt:lpstr>
      <vt:lpstr>Co musím udělat proto abych mohl konverzi provádět</vt:lpstr>
      <vt:lpstr>         na základě žádosti je vygenerována faktura  673,- Kč           zaplatit bezhotovostně nebo osobně na pokladně ČAK       po zaplacení faktury do 3 týdnů               obdržím přístupové údaje od Ministerstva vnitra </vt:lpstr>
      <vt:lpstr>Prezentace aplikace PowerPoint</vt:lpstr>
      <vt:lpstr> https://www.czechpoint.cz/portaluzivatele/ vložit certifikáty  </vt:lpstr>
      <vt:lpstr>https://www.czechpoint.cz přihlášení do czechpoint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http://www.czechpoint.cz/web/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KONVERZE DOKUMENTŮ</dc:title>
  <dc:creator>Pavla Dobrá</dc:creator>
  <cp:lastModifiedBy>Pavla Dobrá</cp:lastModifiedBy>
  <cp:revision>39</cp:revision>
  <dcterms:created xsi:type="dcterms:W3CDTF">2012-02-07T10:32:50Z</dcterms:created>
  <dcterms:modified xsi:type="dcterms:W3CDTF">2012-03-15T07:29:00Z</dcterms:modified>
</cp:coreProperties>
</file>