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316" r:id="rId3"/>
    <p:sldId id="257" r:id="rId4"/>
    <p:sldId id="318" r:id="rId5"/>
    <p:sldId id="264" r:id="rId6"/>
    <p:sldId id="319" r:id="rId7"/>
    <p:sldId id="267" r:id="rId8"/>
    <p:sldId id="270" r:id="rId9"/>
    <p:sldId id="271" r:id="rId10"/>
    <p:sldId id="274" r:id="rId11"/>
    <p:sldId id="278" r:id="rId12"/>
    <p:sldId id="280" r:id="rId13"/>
    <p:sldId id="287" r:id="rId14"/>
    <p:sldId id="293" r:id="rId15"/>
    <p:sldId id="294" r:id="rId16"/>
    <p:sldId id="296" r:id="rId17"/>
    <p:sldId id="297" r:id="rId18"/>
    <p:sldId id="298" r:id="rId19"/>
    <p:sldId id="299" r:id="rId20"/>
    <p:sldId id="302" r:id="rId21"/>
    <p:sldId id="303" r:id="rId22"/>
    <p:sldId id="305" r:id="rId23"/>
    <p:sldId id="315" r:id="rId2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7" autoAdjust="0"/>
    <p:restoredTop sz="95396" autoAdjust="0"/>
  </p:normalViewPr>
  <p:slideViewPr>
    <p:cSldViewPr>
      <p:cViewPr>
        <p:scale>
          <a:sx n="50" d="100"/>
          <a:sy n="50" d="100"/>
        </p:scale>
        <p:origin x="-918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313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2F1DA-157F-4798-A3BF-17267413C3BA}" type="datetimeFigureOut">
              <a:rPr lang="cs-CZ" smtClean="0"/>
              <a:pPr/>
              <a:t>30.1.2012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BC40B-F075-4053-81B8-1CF0B6AB51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44629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D39CE-0351-472B-BBAE-64A37F691E2F}" type="datetimeFigureOut">
              <a:rPr lang="cs-CZ" smtClean="0"/>
              <a:pPr/>
              <a:t>30.1.2012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AB436-9322-4ED5-BE61-2FDD29129C3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143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AB436-9322-4ED5-BE61-2FDD29129C35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AB436-9322-4ED5-BE61-2FDD29129C35}" type="slidenum">
              <a:rPr lang="cs-CZ" smtClean="0"/>
              <a:pPr/>
              <a:t>7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Pokud je to možné, posílat omluvy s</a:t>
            </a:r>
            <a:r>
              <a:rPr lang="cs-CZ" baseline="0" dirty="0" smtClean="0"/>
              <a:t> předstihem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AB436-9322-4ED5-BE61-2FDD29129C35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Pokud je to možné, posílat omluvy s</a:t>
            </a:r>
            <a:r>
              <a:rPr lang="cs-CZ" baseline="0" dirty="0" smtClean="0"/>
              <a:t> předstihem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AB436-9322-4ED5-BE61-2FDD29129C35}" type="slidenum">
              <a:rPr lang="cs-CZ" smtClean="0"/>
              <a:pPr/>
              <a:t>9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AB436-9322-4ED5-BE61-2FDD29129C35}" type="slidenum">
              <a:rPr lang="cs-CZ" smtClean="0"/>
              <a:pPr/>
              <a:t>10</a:t>
            </a:fld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Pokud je to možné, posílat omluvy s</a:t>
            </a:r>
            <a:r>
              <a:rPr lang="cs-CZ" baseline="0" dirty="0" smtClean="0"/>
              <a:t> předstihem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AB436-9322-4ED5-BE61-2FDD29129C35}" type="slidenum">
              <a:rPr lang="cs-CZ" smtClean="0"/>
              <a:pPr/>
              <a:t>11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9B37FAA-5F16-4B38-BDFC-9911E2B29B38}" type="datetimeFigureOut">
              <a:rPr lang="cs-CZ" smtClean="0"/>
              <a:pPr/>
              <a:t>30.1.2012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B4D3D2F-C46D-44F6-AFDB-C4E7AA90FA3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7FAA-5F16-4B38-BDFC-9911E2B29B38}" type="datetimeFigureOut">
              <a:rPr lang="cs-CZ" smtClean="0"/>
              <a:pPr/>
              <a:t>30.1.2012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3D2F-C46D-44F6-AFDB-C4E7AA90FA3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7FAA-5F16-4B38-BDFC-9911E2B29B38}" type="datetimeFigureOut">
              <a:rPr lang="cs-CZ" smtClean="0"/>
              <a:pPr/>
              <a:t>30.1.2012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3D2F-C46D-44F6-AFDB-C4E7AA90FA3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9B37FAA-5F16-4B38-BDFC-9911E2B29B38}" type="datetimeFigureOut">
              <a:rPr lang="cs-CZ" smtClean="0"/>
              <a:pPr/>
              <a:t>30.1.2012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3D2F-C46D-44F6-AFDB-C4E7AA90FA3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9B37FAA-5F16-4B38-BDFC-9911E2B29B38}" type="datetimeFigureOut">
              <a:rPr lang="cs-CZ" smtClean="0"/>
              <a:pPr/>
              <a:t>30.1.2012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B4D3D2F-C46D-44F6-AFDB-C4E7AA90FA37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9B37FAA-5F16-4B38-BDFC-9911E2B29B38}" type="datetimeFigureOut">
              <a:rPr lang="cs-CZ" smtClean="0"/>
              <a:pPr/>
              <a:t>30.1.2012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B4D3D2F-C46D-44F6-AFDB-C4E7AA90FA3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9B37FAA-5F16-4B38-BDFC-9911E2B29B38}" type="datetimeFigureOut">
              <a:rPr lang="cs-CZ" smtClean="0"/>
              <a:pPr/>
              <a:t>30.1.2012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B4D3D2F-C46D-44F6-AFDB-C4E7AA90FA3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7FAA-5F16-4B38-BDFC-9911E2B29B38}" type="datetimeFigureOut">
              <a:rPr lang="cs-CZ" smtClean="0"/>
              <a:pPr/>
              <a:t>30.1.2012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3D2F-C46D-44F6-AFDB-C4E7AA90FA3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9B37FAA-5F16-4B38-BDFC-9911E2B29B38}" type="datetimeFigureOut">
              <a:rPr lang="cs-CZ" smtClean="0"/>
              <a:pPr/>
              <a:t>30.1.2012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B4D3D2F-C46D-44F6-AFDB-C4E7AA90FA3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9B37FAA-5F16-4B38-BDFC-9911E2B29B38}" type="datetimeFigureOut">
              <a:rPr lang="cs-CZ" smtClean="0"/>
              <a:pPr/>
              <a:t>30.1.2012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B4D3D2F-C46D-44F6-AFDB-C4E7AA90FA3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9B37FAA-5F16-4B38-BDFC-9911E2B29B38}" type="datetimeFigureOut">
              <a:rPr lang="cs-CZ" smtClean="0"/>
              <a:pPr/>
              <a:t>30.1.2012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B4D3D2F-C46D-44F6-AFDB-C4E7AA90FA3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9B37FAA-5F16-4B38-BDFC-9911E2B29B38}" type="datetimeFigureOut">
              <a:rPr lang="cs-CZ" smtClean="0"/>
              <a:pPr/>
              <a:t>30.1.2012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B4D3D2F-C46D-44F6-AFDB-C4E7AA90FA3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Kotasova@msp.justice.cz" TargetMode="External"/><Relationship Id="rId2" Type="http://schemas.openxmlformats.org/officeDocument/2006/relationships/hyperlink" Target="mailto:JLapcakova@msoud.pha.justice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0544" y="548680"/>
            <a:ext cx="8062912" cy="2520280"/>
          </a:xfrm>
        </p:spPr>
        <p:txBody>
          <a:bodyPr/>
          <a:lstStyle/>
          <a:p>
            <a:pPr algn="ctr"/>
            <a:r>
              <a:rPr lang="cs-CZ" sz="3600" cap="all" dirty="0" smtClean="0">
                <a:ln w="6350">
                  <a:solidFill>
                    <a:schemeClr val="accent1">
                      <a:shade val="43000"/>
                      <a:alpha val="75000"/>
                    </a:schemeClr>
                  </a:solidFill>
                </a:ln>
              </a:rPr>
              <a:t>Datová   schránka </a:t>
            </a:r>
            <a:br>
              <a:rPr lang="cs-CZ" sz="3600" cap="all" dirty="0" smtClean="0">
                <a:ln w="6350">
                  <a:solidFill>
                    <a:schemeClr val="accent1">
                      <a:shade val="43000"/>
                      <a:alpha val="75000"/>
                    </a:schemeClr>
                  </a:solidFill>
                </a:ln>
              </a:rPr>
            </a:br>
            <a:r>
              <a:rPr lang="cs-CZ" sz="3600" cap="all" dirty="0">
                <a:ln w="6350">
                  <a:solidFill>
                    <a:schemeClr val="accent1">
                      <a:shade val="43000"/>
                      <a:alpha val="75000"/>
                    </a:schemeClr>
                  </a:solidFill>
                </a:ln>
              </a:rPr>
              <a:t/>
            </a:r>
            <a:br>
              <a:rPr lang="cs-CZ" sz="3600" cap="all" dirty="0">
                <a:ln w="6350">
                  <a:solidFill>
                    <a:schemeClr val="accent1">
                      <a:shade val="43000"/>
                      <a:alpha val="75000"/>
                    </a:schemeClr>
                  </a:solidFill>
                </a:ln>
              </a:rPr>
            </a:br>
            <a:r>
              <a:rPr lang="cs-CZ" sz="3600" cap="all" dirty="0" smtClean="0">
                <a:ln w="6350">
                  <a:solidFill>
                    <a:schemeClr val="accent1">
                      <a:shade val="43000"/>
                      <a:alpha val="75000"/>
                    </a:schemeClr>
                  </a:solidFill>
                </a:ln>
              </a:rPr>
              <a:t>a   soud</a:t>
            </a:r>
            <a:br>
              <a:rPr lang="cs-CZ" sz="3600" cap="all" dirty="0" smtClean="0">
                <a:ln w="6350">
                  <a:solidFill>
                    <a:schemeClr val="accent1">
                      <a:shade val="43000"/>
                      <a:alpha val="75000"/>
                    </a:schemeClr>
                  </a:solidFill>
                </a:ln>
              </a:rPr>
            </a:br>
            <a:endParaRPr lang="cs-CZ" sz="3600" cap="all" dirty="0">
              <a:ln w="6350">
                <a:solidFill>
                  <a:schemeClr val="accent1">
                    <a:shade val="43000"/>
                    <a:alpha val="75000"/>
                  </a:schemeClr>
                </a:solidFill>
              </a:ln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4149080"/>
            <a:ext cx="8062912" cy="2520280"/>
          </a:xfrm>
        </p:spPr>
        <p:txBody>
          <a:bodyPr>
            <a:normAutofit lnSpcReduction="10000"/>
          </a:bodyPr>
          <a:lstStyle/>
          <a:p>
            <a:pPr algn="l"/>
            <a:r>
              <a:rPr lang="cs-CZ" b="1" dirty="0" smtClean="0"/>
              <a:t>Jana Lapčáková</a:t>
            </a:r>
          </a:p>
          <a:p>
            <a:pPr algn="l"/>
            <a:r>
              <a:rPr lang="cs-CZ" sz="2800" dirty="0" smtClean="0"/>
              <a:t>Městský soud v Praze</a:t>
            </a:r>
          </a:p>
          <a:p>
            <a:r>
              <a:rPr lang="cs-CZ" sz="2600" dirty="0" smtClean="0"/>
              <a:t>E-mail: </a:t>
            </a:r>
            <a:r>
              <a:rPr lang="cs-CZ" sz="2600" dirty="0" smtClean="0">
                <a:hlinkClick r:id="rId2"/>
              </a:rPr>
              <a:t>JLapcakova@msoud.pha.justice.cz</a:t>
            </a:r>
            <a:endParaRPr lang="cs-CZ" sz="2600" dirty="0" smtClean="0"/>
          </a:p>
          <a:p>
            <a:pPr algn="l"/>
            <a:r>
              <a:rPr lang="cs-CZ" b="1" dirty="0" smtClean="0"/>
              <a:t>Elen Kotasová</a:t>
            </a:r>
          </a:p>
          <a:p>
            <a:pPr algn="l"/>
            <a:r>
              <a:rPr lang="cs-CZ" sz="2800" dirty="0" smtClean="0"/>
              <a:t>Ministerstvo spravedlnosti</a:t>
            </a:r>
          </a:p>
          <a:p>
            <a:r>
              <a:rPr lang="cs-CZ" sz="2600" dirty="0" smtClean="0"/>
              <a:t>Email: </a:t>
            </a:r>
            <a:r>
              <a:rPr lang="cs-CZ" sz="2600" dirty="0" err="1" smtClean="0">
                <a:hlinkClick r:id="rId3"/>
              </a:rPr>
              <a:t>EKotasova</a:t>
            </a:r>
            <a:r>
              <a:rPr lang="cs-CZ" sz="2600" dirty="0" smtClean="0">
                <a:hlinkClick r:id="rId3"/>
              </a:rPr>
              <a:t>@</a:t>
            </a:r>
            <a:r>
              <a:rPr lang="cs-CZ" sz="2600" dirty="0" err="1" smtClean="0">
                <a:hlinkClick r:id="rId3"/>
              </a:rPr>
              <a:t>msp.justice.cz</a:t>
            </a:r>
            <a:endParaRPr lang="cs-CZ" sz="2600" dirty="0" smtClean="0"/>
          </a:p>
          <a:p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jlapcakova\Plocha\LEPO\id_92494_201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-171400"/>
            <a:ext cx="7558087" cy="7327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368152"/>
          </a:xfrm>
        </p:spPr>
        <p:txBody>
          <a:bodyPr>
            <a:noAutofit/>
          </a:bodyPr>
          <a:lstStyle/>
          <a:p>
            <a:pPr algn="ctr"/>
            <a:r>
              <a:rPr lang="cs-CZ" dirty="0" smtClean="0"/>
              <a:t>Následné zpracování DZ </a:t>
            </a:r>
            <a:br>
              <a:rPr lang="cs-CZ" dirty="0" smtClean="0"/>
            </a:br>
            <a:r>
              <a:rPr lang="cs-CZ" dirty="0" smtClean="0"/>
              <a:t>v informačních systémech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4464496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b="1" u="sng" dirty="0" smtClean="0">
                <a:solidFill>
                  <a:schemeClr val="accent1"/>
                </a:solidFill>
              </a:rPr>
              <a:t>Převzetí DZ příslušnou soudní aplikací </a:t>
            </a:r>
            <a:r>
              <a:rPr lang="cs-CZ" sz="2800" b="1" dirty="0" smtClean="0"/>
              <a:t>(časová prodleva dle druhu aplikace 10 minut až 1 hodina)</a:t>
            </a:r>
            <a:br>
              <a:rPr lang="cs-CZ" sz="2800" b="1" dirty="0" smtClean="0"/>
            </a:br>
            <a:endParaRPr lang="cs-CZ" sz="2800" b="1" dirty="0" smtClean="0"/>
          </a:p>
          <a:p>
            <a:r>
              <a:rPr lang="cs-CZ" b="1" u="sng" dirty="0" smtClean="0">
                <a:solidFill>
                  <a:schemeClr val="accent1"/>
                </a:solidFill>
              </a:rPr>
              <a:t>Připojení ke spisu </a:t>
            </a:r>
            <a:r>
              <a:rPr lang="cs-CZ" sz="2800" b="1" dirty="0" smtClean="0"/>
              <a:t>dle druhu podání</a:t>
            </a:r>
            <a:br>
              <a:rPr lang="cs-CZ" sz="2800" b="1" dirty="0" smtClean="0"/>
            </a:br>
            <a:r>
              <a:rPr lang="cs-CZ" sz="2800" b="1" dirty="0" smtClean="0"/>
              <a:t>nová věc  - při založení spisu</a:t>
            </a:r>
            <a:br>
              <a:rPr lang="cs-CZ" sz="2800" b="1" dirty="0" smtClean="0"/>
            </a:br>
            <a:r>
              <a:rPr lang="cs-CZ" sz="2800" b="1" dirty="0" smtClean="0"/>
              <a:t>ke </a:t>
            </a:r>
            <a:r>
              <a:rPr lang="cs-CZ" sz="2800" b="1" dirty="0" err="1" smtClean="0"/>
              <a:t>sp.zn</a:t>
            </a:r>
            <a:r>
              <a:rPr lang="cs-CZ" sz="2800" b="1" dirty="0" smtClean="0"/>
              <a:t>. – přímé převzetí</a:t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- vždy však až na základě listinné/vytištěné podoby podání (výjimkou je podání do obchodního rejstříku)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929258"/>
          </a:xfrm>
        </p:spPr>
        <p:txBody>
          <a:bodyPr/>
          <a:lstStyle/>
          <a:p>
            <a:r>
              <a:rPr lang="cs-CZ" dirty="0" smtClean="0"/>
              <a:t>Apel na podatele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00600"/>
          </a:xfrm>
          <a:ln w="3175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cs-CZ" sz="2800" b="1" dirty="0" smtClean="0"/>
              <a:t>Řádné vyplnění předmětu/věci DZ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600" dirty="0" smtClean="0"/>
              <a:t>- spisová značka (je-li známa)</a:t>
            </a:r>
            <a:br>
              <a:rPr lang="cs-CZ" sz="2600" dirty="0" smtClean="0"/>
            </a:br>
            <a:r>
              <a:rPr lang="cs-CZ" sz="2600" dirty="0" smtClean="0"/>
              <a:t>- specifikace podání (omluva, žádost o </a:t>
            </a:r>
            <a:br>
              <a:rPr lang="cs-CZ" sz="2600" dirty="0" smtClean="0"/>
            </a:br>
            <a:r>
              <a:rPr lang="cs-CZ" sz="2600" dirty="0" smtClean="0"/>
              <a:t>  odročení, návrh-jaký, atd.)</a:t>
            </a:r>
          </a:p>
          <a:p>
            <a:r>
              <a:rPr lang="cs-CZ" sz="2800" b="1" dirty="0" smtClean="0"/>
              <a:t>V obálce vyplnit</a:t>
            </a:r>
            <a:r>
              <a:rPr lang="cs-CZ" sz="2600" dirty="0" smtClean="0"/>
              <a:t>  i pole „sp.zn. ze strany příjemce“, příp. odesílatele</a:t>
            </a:r>
          </a:p>
          <a:p>
            <a:r>
              <a:rPr lang="cs-CZ" sz="2800" b="1" dirty="0" smtClean="0"/>
              <a:t>U příloh DZ upřednostnit formát .</a:t>
            </a:r>
            <a:r>
              <a:rPr lang="cs-CZ" sz="2800" b="1" dirty="0" smtClean="0">
                <a:solidFill>
                  <a:schemeClr val="tx2">
                    <a:lumMod val="90000"/>
                  </a:schemeClr>
                </a:solidFill>
              </a:rPr>
              <a:t>PDF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600" dirty="0" smtClean="0"/>
              <a:t>- přístupný všem, bezpečný proti zásahům</a:t>
            </a:r>
          </a:p>
          <a:p>
            <a:r>
              <a:rPr lang="cs-CZ" sz="2800" b="1" dirty="0" smtClean="0"/>
              <a:t>Přílohy DZ – </a:t>
            </a:r>
            <a:r>
              <a:rPr lang="cs-CZ" sz="2600" dirty="0" smtClean="0"/>
              <a:t>vlastní podání připojit jako samostatný dokument</a:t>
            </a:r>
          </a:p>
          <a:p>
            <a:r>
              <a:rPr lang="cs-CZ" sz="2800" b="1" dirty="0" smtClean="0"/>
              <a:t>Pozorně vybírat příjemce = </a:t>
            </a:r>
            <a:r>
              <a:rPr lang="cs-CZ" sz="2600" dirty="0" smtClean="0"/>
              <a:t>soud, u něhož je řízení vedeno, je příslušný (výběr DS soudu velmi snadná)</a:t>
            </a:r>
          </a:p>
          <a:p>
            <a:r>
              <a:rPr lang="cs-CZ" sz="2800" b="1" dirty="0" smtClean="0"/>
              <a:t>Odesílat včas </a:t>
            </a:r>
            <a:r>
              <a:rPr lang="cs-CZ" sz="2600" dirty="0" smtClean="0"/>
              <a:t>(nikoliv v hodině dvanácté)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666526"/>
          </a:xfrm>
        </p:spPr>
        <p:txBody>
          <a:bodyPr>
            <a:normAutofit fontScale="90000"/>
          </a:bodyPr>
          <a:lstStyle/>
          <a:p>
            <a:pPr lvl="0"/>
            <a:r>
              <a:rPr lang="cs-CZ" sz="4400" b="1" dirty="0">
                <a:effectLst/>
              </a:rPr>
              <a:t>2</a:t>
            </a:r>
            <a:r>
              <a:rPr lang="cs-CZ" sz="4400" b="1" dirty="0" smtClean="0">
                <a:effectLst/>
              </a:rPr>
              <a:t>. Vypravování </a:t>
            </a:r>
            <a:r>
              <a:rPr lang="cs-CZ" sz="4400" b="1" dirty="0">
                <a:effectLst/>
              </a:rPr>
              <a:t>soudních písemností prostřednictvím datové schránky (DS</a:t>
            </a:r>
            <a:r>
              <a:rPr lang="cs-CZ" sz="4400" b="1" dirty="0" smtClean="0">
                <a:effectLst/>
              </a:rPr>
              <a:t>)</a:t>
            </a:r>
            <a:endParaRPr lang="cs-CZ" sz="40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2" cy="5085184"/>
          </a:xfrm>
        </p:spPr>
        <p:txBody>
          <a:bodyPr>
            <a:normAutofit fontScale="77500" lnSpcReduction="20000"/>
          </a:bodyPr>
          <a:lstStyle/>
          <a:p>
            <a:r>
              <a:rPr lang="cs-CZ" sz="3600" b="1" u="sng" dirty="0" smtClean="0"/>
              <a:t>Způsob doručení  dle občanského soudního řádu (</a:t>
            </a:r>
            <a:r>
              <a:rPr lang="cs-CZ" sz="3600" b="1" u="sng" dirty="0" err="1" smtClean="0"/>
              <a:t>ust</a:t>
            </a:r>
            <a:r>
              <a:rPr lang="cs-CZ" sz="3600" b="1" u="sng" dirty="0" smtClean="0"/>
              <a:t>. § 45) je určen v tomto pořadí</a:t>
            </a:r>
          </a:p>
          <a:p>
            <a:pPr marL="64008" indent="0">
              <a:buNone/>
            </a:pPr>
            <a:endParaRPr lang="cs-CZ" sz="2800" b="1" dirty="0" smtClean="0"/>
          </a:p>
          <a:p>
            <a:pPr marL="64008" indent="0">
              <a:buNone/>
            </a:pPr>
            <a:r>
              <a:rPr lang="cs-CZ" sz="3400" b="1" dirty="0" smtClean="0"/>
              <a:t>1. </a:t>
            </a:r>
            <a:r>
              <a:rPr lang="cs-CZ" sz="3400" dirty="0" smtClean="0"/>
              <a:t>při jednání nebo jiném soudním úkonu</a:t>
            </a:r>
          </a:p>
          <a:p>
            <a:pPr marL="64008" indent="0">
              <a:buNone/>
            </a:pPr>
            <a:endParaRPr lang="cs-CZ" sz="3400" b="1" dirty="0" smtClean="0">
              <a:solidFill>
                <a:srgbClr val="00B050"/>
              </a:solidFill>
            </a:endParaRPr>
          </a:p>
          <a:p>
            <a:pPr marL="64008" indent="0">
              <a:buNone/>
            </a:pPr>
            <a:r>
              <a:rPr lang="cs-CZ" sz="3400" b="1" dirty="0" smtClean="0">
                <a:solidFill>
                  <a:srgbClr val="00B050"/>
                </a:solidFill>
              </a:rPr>
              <a:t>2. prostřednictvím DS</a:t>
            </a:r>
            <a:r>
              <a:rPr lang="cs-CZ" sz="3400" dirty="0" smtClean="0"/>
              <a:t/>
            </a:r>
            <a:br>
              <a:rPr lang="cs-CZ" sz="3400" dirty="0" smtClean="0"/>
            </a:br>
            <a:r>
              <a:rPr lang="cs-CZ" sz="3400" dirty="0" smtClean="0"/>
              <a:t/>
            </a:r>
            <a:br>
              <a:rPr lang="cs-CZ" sz="3400" dirty="0" smtClean="0"/>
            </a:br>
            <a:r>
              <a:rPr lang="cs-CZ" sz="3400" dirty="0" smtClean="0"/>
              <a:t>3. doručovací adresa na žádost</a:t>
            </a:r>
            <a:br>
              <a:rPr lang="cs-CZ" sz="3400" dirty="0" smtClean="0"/>
            </a:br>
            <a:r>
              <a:rPr lang="cs-CZ" sz="3400" dirty="0" smtClean="0"/>
              <a:t>     - elektronická</a:t>
            </a:r>
            <a:br>
              <a:rPr lang="cs-CZ" sz="3400" dirty="0" smtClean="0"/>
            </a:br>
            <a:r>
              <a:rPr lang="cs-CZ" sz="3400" dirty="0" smtClean="0"/>
              <a:t>     - poštovní</a:t>
            </a:r>
            <a:br>
              <a:rPr lang="cs-CZ" sz="3400" dirty="0" smtClean="0"/>
            </a:br>
            <a:r>
              <a:rPr lang="cs-CZ" sz="3400" dirty="0" smtClean="0"/>
              <a:t/>
            </a:r>
            <a:br>
              <a:rPr lang="cs-CZ" sz="3400" dirty="0" smtClean="0"/>
            </a:br>
            <a:r>
              <a:rPr lang="cs-CZ" sz="3400" dirty="0" smtClean="0"/>
              <a:t>4.  prostřednictvím doručujícího orgánu (na adresu </a:t>
            </a:r>
          </a:p>
          <a:p>
            <a:pPr marL="64008" indent="0">
              <a:buNone/>
            </a:pPr>
            <a:r>
              <a:rPr lang="cs-CZ" sz="3400" dirty="0"/>
              <a:t> </a:t>
            </a:r>
            <a:r>
              <a:rPr lang="cs-CZ" sz="3400" dirty="0" smtClean="0"/>
              <a:t>    sídla/bydliště) nebo prostřednictvím účastníka řízení či </a:t>
            </a:r>
          </a:p>
          <a:p>
            <a:pPr marL="64008" indent="0">
              <a:buNone/>
            </a:pPr>
            <a:r>
              <a:rPr lang="cs-CZ" sz="3400" dirty="0"/>
              <a:t> </a:t>
            </a:r>
            <a:r>
              <a:rPr lang="cs-CZ" sz="3400" dirty="0" smtClean="0"/>
              <a:t>    jeho zástupce</a:t>
            </a:r>
            <a:endParaRPr lang="cs-CZ" sz="3400" dirty="0"/>
          </a:p>
        </p:txBody>
      </p:sp>
    </p:spTree>
    <p:extLst>
      <p:ext uri="{BB962C8B-B14F-4D97-AF65-F5344CB8AC3E}">
        <p14:creationId xmlns:p14="http://schemas.microsoft.com/office/powerpoint/2010/main" xmlns="" val="74921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effectLst/>
              </a:rPr>
              <a:t>Vyhledávání a kontrola DS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5445224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>
                <a:solidFill>
                  <a:schemeClr val="tx2"/>
                </a:solidFill>
              </a:rPr>
              <a:t>V informačních systémech soudů – databáze seznamu jmen (účastníci řízení, zástupci účastníků, OVM a další osoby jakkoli spojené s řízením)</a:t>
            </a:r>
            <a:br>
              <a:rPr lang="cs-CZ" sz="2800" dirty="0" smtClean="0">
                <a:solidFill>
                  <a:schemeClr val="tx2"/>
                </a:solidFill>
              </a:rPr>
            </a:br>
            <a:endParaRPr lang="cs-CZ" sz="2800" dirty="0" smtClean="0">
              <a:solidFill>
                <a:schemeClr val="tx2"/>
              </a:solidFill>
            </a:endParaRPr>
          </a:p>
          <a:p>
            <a:r>
              <a:rPr lang="cs-CZ" sz="2800" dirty="0" smtClean="0">
                <a:solidFill>
                  <a:srgbClr val="00B050"/>
                </a:solidFill>
              </a:rPr>
              <a:t>Základním kriteriem vyhledání DS</a:t>
            </a:r>
            <a:r>
              <a:rPr lang="cs-CZ" sz="2800" dirty="0" smtClean="0">
                <a:solidFill>
                  <a:schemeClr val="tx2"/>
                </a:solidFill>
              </a:rPr>
              <a:t> (i v systému ISDS) je druh/typ osoby:</a:t>
            </a:r>
            <a:br>
              <a:rPr lang="cs-CZ" sz="2800" dirty="0" smtClean="0">
                <a:solidFill>
                  <a:schemeClr val="tx2"/>
                </a:solidFill>
              </a:rPr>
            </a:br>
            <a:r>
              <a:rPr lang="cs-CZ" sz="2800" dirty="0" smtClean="0">
                <a:solidFill>
                  <a:schemeClr val="tx2"/>
                </a:solidFill>
              </a:rPr>
              <a:t>- FO (fyzická osoba)</a:t>
            </a:r>
            <a:br>
              <a:rPr lang="cs-CZ" sz="2800" dirty="0" smtClean="0">
                <a:solidFill>
                  <a:schemeClr val="tx2"/>
                </a:solidFill>
              </a:rPr>
            </a:br>
            <a:r>
              <a:rPr lang="cs-CZ" sz="2800" dirty="0" smtClean="0">
                <a:solidFill>
                  <a:schemeClr val="tx2"/>
                </a:solidFill>
              </a:rPr>
              <a:t>- PFO (podnikající FO)</a:t>
            </a:r>
            <a:br>
              <a:rPr lang="cs-CZ" sz="2800" dirty="0" smtClean="0">
                <a:solidFill>
                  <a:schemeClr val="tx2"/>
                </a:solidFill>
              </a:rPr>
            </a:br>
            <a:r>
              <a:rPr lang="cs-CZ" sz="2800" dirty="0" smtClean="0">
                <a:solidFill>
                  <a:schemeClr val="tx2"/>
                </a:solidFill>
              </a:rPr>
              <a:t>- PO (právnická osoba)</a:t>
            </a:r>
            <a:br>
              <a:rPr lang="cs-CZ" sz="2800" dirty="0" smtClean="0">
                <a:solidFill>
                  <a:schemeClr val="tx2"/>
                </a:solidFill>
              </a:rPr>
            </a:br>
            <a:r>
              <a:rPr lang="cs-CZ" sz="2800" dirty="0" smtClean="0">
                <a:solidFill>
                  <a:schemeClr val="tx2"/>
                </a:solidFill>
              </a:rPr>
              <a:t>- OVM (orgán veřejné moci)</a:t>
            </a:r>
            <a:br>
              <a:rPr lang="cs-CZ" sz="2800" dirty="0" smtClean="0">
                <a:solidFill>
                  <a:schemeClr val="tx2"/>
                </a:solidFill>
              </a:rPr>
            </a:br>
            <a:endParaRPr lang="cs-CZ" sz="2800" dirty="0" smtClean="0">
              <a:solidFill>
                <a:schemeClr val="tx2"/>
              </a:solidFill>
            </a:endParaRPr>
          </a:p>
          <a:p>
            <a:r>
              <a:rPr lang="cs-CZ" sz="2800" dirty="0" smtClean="0">
                <a:solidFill>
                  <a:schemeClr val="tx2"/>
                </a:solidFill>
              </a:rPr>
              <a:t>Advokáti – typ PFO</a:t>
            </a:r>
          </a:p>
        </p:txBody>
      </p:sp>
    </p:spTree>
    <p:extLst>
      <p:ext uri="{BB962C8B-B14F-4D97-AF65-F5344CB8AC3E}">
        <p14:creationId xmlns:p14="http://schemas.microsoft.com/office/powerpoint/2010/main" xmlns="" val="277480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63272" cy="1008112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effectLst/>
              </a:rPr>
              <a:t>Vyhledávání a kontrola DS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445224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B050"/>
                </a:solidFill>
              </a:rPr>
              <a:t>Další kriteria pro vyhledávání  DS </a:t>
            </a:r>
            <a:r>
              <a:rPr lang="cs-CZ" sz="2800" dirty="0" smtClean="0">
                <a:solidFill>
                  <a:schemeClr val="tx2"/>
                </a:solidFill>
              </a:rPr>
              <a:t>jsou:</a:t>
            </a:r>
            <a:br>
              <a:rPr lang="cs-CZ" sz="2800" dirty="0" smtClean="0">
                <a:solidFill>
                  <a:schemeClr val="tx2"/>
                </a:solidFill>
              </a:rPr>
            </a:br>
            <a:r>
              <a:rPr lang="cs-CZ" sz="2800" dirty="0" smtClean="0">
                <a:solidFill>
                  <a:schemeClr val="tx2"/>
                </a:solidFill>
              </a:rPr>
              <a:t>1) pro FO –     jméno a příjmení, datum narození,</a:t>
            </a:r>
            <a:br>
              <a:rPr lang="cs-CZ" sz="2800" dirty="0" smtClean="0">
                <a:solidFill>
                  <a:schemeClr val="tx2"/>
                </a:solidFill>
              </a:rPr>
            </a:br>
            <a:r>
              <a:rPr lang="cs-CZ" sz="2800" dirty="0" smtClean="0">
                <a:solidFill>
                  <a:schemeClr val="tx2"/>
                </a:solidFill>
              </a:rPr>
              <a:t>                         bydliště, místo narození</a:t>
            </a:r>
            <a:br>
              <a:rPr lang="cs-CZ" sz="2800" dirty="0" smtClean="0">
                <a:solidFill>
                  <a:schemeClr val="tx2"/>
                </a:solidFill>
              </a:rPr>
            </a:br>
            <a:r>
              <a:rPr lang="cs-CZ" sz="2800" dirty="0" smtClean="0">
                <a:solidFill>
                  <a:schemeClr val="tx2"/>
                </a:solidFill>
              </a:rPr>
              <a:t>2) pro PFO –   IČ, jméno a příjmení, datum narození,</a:t>
            </a:r>
            <a:br>
              <a:rPr lang="cs-CZ" sz="2800" dirty="0" smtClean="0">
                <a:solidFill>
                  <a:schemeClr val="tx2"/>
                </a:solidFill>
              </a:rPr>
            </a:br>
            <a:r>
              <a:rPr lang="cs-CZ" sz="2800" dirty="0" smtClean="0">
                <a:solidFill>
                  <a:schemeClr val="tx2"/>
                </a:solidFill>
              </a:rPr>
              <a:t>                         bydliště, místo narození</a:t>
            </a:r>
            <a:br>
              <a:rPr lang="cs-CZ" sz="2800" dirty="0" smtClean="0">
                <a:solidFill>
                  <a:schemeClr val="tx2"/>
                </a:solidFill>
              </a:rPr>
            </a:br>
            <a:r>
              <a:rPr lang="cs-CZ" sz="2800" dirty="0" smtClean="0">
                <a:solidFill>
                  <a:schemeClr val="tx2"/>
                </a:solidFill>
              </a:rPr>
              <a:t>     </a:t>
            </a:r>
            <a:r>
              <a:rPr lang="cs-CZ" sz="2800" dirty="0" smtClean="0">
                <a:solidFill>
                  <a:srgbClr val="00B050"/>
                </a:solidFill>
              </a:rPr>
              <a:t>u advokátů – bude zapracováno v ISDS i ev.č. ČAK</a:t>
            </a:r>
            <a:r>
              <a:rPr lang="cs-CZ" sz="2800" dirty="0" smtClean="0">
                <a:solidFill>
                  <a:schemeClr val="tx2"/>
                </a:solidFill>
              </a:rPr>
              <a:t/>
            </a:r>
            <a:br>
              <a:rPr lang="cs-CZ" sz="2800" dirty="0" smtClean="0">
                <a:solidFill>
                  <a:schemeClr val="tx2"/>
                </a:solidFill>
              </a:rPr>
            </a:br>
            <a:r>
              <a:rPr lang="cs-CZ" sz="2800" dirty="0" smtClean="0">
                <a:solidFill>
                  <a:schemeClr val="tx2"/>
                </a:solidFill>
              </a:rPr>
              <a:t>3) pro PO   –   IČ, název, sídlo</a:t>
            </a:r>
            <a:br>
              <a:rPr lang="cs-CZ" sz="2800" dirty="0" smtClean="0">
                <a:solidFill>
                  <a:schemeClr val="tx2"/>
                </a:solidFill>
              </a:rPr>
            </a:br>
            <a:r>
              <a:rPr lang="cs-CZ" sz="2800" dirty="0" smtClean="0">
                <a:solidFill>
                  <a:schemeClr val="tx2"/>
                </a:solidFill>
              </a:rPr>
              <a:t>4) pro OVM – IČ, název, sídlo</a:t>
            </a:r>
          </a:p>
          <a:p>
            <a:r>
              <a:rPr lang="cs-CZ" sz="2800" b="1" u="sng" dirty="0" smtClean="0">
                <a:solidFill>
                  <a:schemeClr val="tx2"/>
                </a:solidFill>
              </a:rPr>
              <a:t>Je-li známo ID DS, lze vyhledat dle tohoto ID</a:t>
            </a:r>
          </a:p>
          <a:p>
            <a:r>
              <a:rPr lang="cs-CZ" sz="2800" dirty="0" smtClean="0">
                <a:solidFill>
                  <a:schemeClr val="tx2"/>
                </a:solidFill>
              </a:rPr>
              <a:t>Důležité – osoba musí být zařazena v rámci řízení pod správný druh/typ</a:t>
            </a:r>
          </a:p>
        </p:txBody>
      </p:sp>
    </p:spTree>
    <p:extLst>
      <p:ext uri="{BB962C8B-B14F-4D97-AF65-F5344CB8AC3E}">
        <p14:creationId xmlns:p14="http://schemas.microsoft.com/office/powerpoint/2010/main" xmlns="" val="226779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effectLst/>
              </a:rPr>
              <a:t>Výsledky vyhledání DS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7467600" cy="86409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Druh/typ osoby FO</a:t>
            </a:r>
          </a:p>
          <a:p>
            <a:endParaRPr lang="cs-CZ" sz="40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14500"/>
            <a:ext cx="8496944" cy="4738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14528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effectLst/>
              </a:rPr>
              <a:t>Výsledky vyhledání DS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7467600" cy="79208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Druh/typ osoby PFO</a:t>
            </a:r>
          </a:p>
          <a:p>
            <a:endParaRPr lang="cs-CZ" sz="4000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44824"/>
            <a:ext cx="828092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41269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effectLst/>
              </a:rPr>
              <a:t>Výsledky vyhledání DS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7467600" cy="79208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Druh/typ osoby PO</a:t>
            </a:r>
          </a:p>
          <a:p>
            <a:endParaRPr lang="cs-CZ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72816"/>
            <a:ext cx="828092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4037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effectLst/>
              </a:rPr>
              <a:t>Výsledky vyhledání DS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7467600" cy="79208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Druh/typ osoby OVM</a:t>
            </a:r>
          </a:p>
          <a:p>
            <a:endParaRPr lang="cs-CZ" sz="4000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44824"/>
            <a:ext cx="8280920" cy="4569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9889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Témata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lvl="0" indent="0">
              <a:buNone/>
            </a:pPr>
            <a:r>
              <a:rPr lang="cs-CZ" b="1" dirty="0" smtClean="0"/>
              <a:t>1. Zpracování </a:t>
            </a:r>
            <a:r>
              <a:rPr lang="cs-CZ" b="1" dirty="0"/>
              <a:t>doručených DZ na soudech</a:t>
            </a:r>
            <a:endParaRPr lang="cs-CZ" dirty="0"/>
          </a:p>
          <a:p>
            <a:pPr marL="64008" lvl="0" indent="0">
              <a:buNone/>
            </a:pPr>
            <a:endParaRPr lang="cs-CZ" b="1" dirty="0" smtClean="0"/>
          </a:p>
          <a:p>
            <a:pPr marL="64008" lvl="0" indent="0">
              <a:buNone/>
            </a:pPr>
            <a:r>
              <a:rPr lang="cs-CZ" b="1" dirty="0" smtClean="0"/>
              <a:t>2. Vypravování </a:t>
            </a:r>
            <a:r>
              <a:rPr lang="cs-CZ" b="1" dirty="0"/>
              <a:t>soudních písemností </a:t>
            </a:r>
            <a:r>
              <a:rPr lang="cs-CZ" b="1" dirty="0" smtClean="0"/>
              <a:t>     </a:t>
            </a:r>
          </a:p>
          <a:p>
            <a:pPr marL="64008" lv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prostřednictvím </a:t>
            </a:r>
            <a:r>
              <a:rPr lang="cs-CZ" b="1" dirty="0"/>
              <a:t>datové schránky (DS)</a:t>
            </a:r>
            <a:endParaRPr lang="cs-CZ" dirty="0"/>
          </a:p>
          <a:p>
            <a:pPr marL="64008" indent="0">
              <a:buNone/>
            </a:pPr>
            <a:endParaRPr lang="cs-CZ" dirty="0" smtClean="0"/>
          </a:p>
          <a:p>
            <a:pPr marL="64008" lvl="0" indent="0">
              <a:buNone/>
            </a:pPr>
            <a:r>
              <a:rPr lang="cs-CZ" dirty="0" smtClean="0"/>
              <a:t>3.</a:t>
            </a:r>
            <a:r>
              <a:rPr lang="cs-CZ" b="1" dirty="0"/>
              <a:t> Znepřístupněné DS</a:t>
            </a:r>
            <a:endParaRPr lang="cs-CZ" dirty="0"/>
          </a:p>
          <a:p>
            <a:pPr marL="6400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333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effectLst/>
              </a:rPr>
              <a:t>Stav odeslané DZ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256584"/>
          </a:xfrm>
        </p:spPr>
        <p:txBody>
          <a:bodyPr>
            <a:normAutofit fontScale="92500" lnSpcReduction="20000"/>
          </a:bodyPr>
          <a:lstStyle/>
          <a:p>
            <a:r>
              <a:rPr lang="cs-CZ" sz="3500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Doručení zprávy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dirty="0" smtClean="0"/>
              <a:t>-  možnost vyznačení fikce (většina)</a:t>
            </a:r>
            <a:br>
              <a:rPr lang="cs-CZ" dirty="0" smtClean="0"/>
            </a:br>
            <a:r>
              <a:rPr lang="cs-CZ" dirty="0" smtClean="0"/>
              <a:t>-  náhradní doručení vyloučeno </a:t>
            </a:r>
          </a:p>
          <a:p>
            <a:pPr marL="64008" indent="0">
              <a:buNone/>
            </a:pPr>
            <a:r>
              <a:rPr lang="cs-CZ" sz="2200" dirty="0"/>
              <a:t> </a:t>
            </a:r>
            <a:r>
              <a:rPr lang="cs-CZ" sz="2200" dirty="0" smtClean="0"/>
              <a:t>    </a:t>
            </a:r>
            <a:r>
              <a:rPr lang="cs-CZ" sz="2800" dirty="0" smtClean="0"/>
              <a:t>(např. platební rozkaz, </a:t>
            </a:r>
            <a:r>
              <a:rPr lang="cs-CZ" sz="2800" dirty="0"/>
              <a:t>usnesení dle § 114b, předvolání </a:t>
            </a:r>
            <a:endParaRPr lang="cs-CZ" sz="2800" dirty="0" smtClean="0"/>
          </a:p>
          <a:p>
            <a:pPr marL="64008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k</a:t>
            </a:r>
            <a:r>
              <a:rPr lang="cs-CZ" sz="2800" dirty="0"/>
              <a:t> přípravnému jednání dle § </a:t>
            </a:r>
            <a:r>
              <a:rPr lang="cs-CZ" sz="2800" dirty="0" smtClean="0"/>
              <a:t>114c)</a:t>
            </a:r>
            <a:r>
              <a:rPr lang="cs-CZ" sz="2200" dirty="0" smtClean="0"/>
              <a:t/>
            </a:r>
            <a:br>
              <a:rPr lang="cs-CZ" sz="2200" dirty="0" smtClean="0"/>
            </a:br>
            <a:endParaRPr lang="cs-CZ" sz="2200" dirty="0" smtClean="0"/>
          </a:p>
          <a:p>
            <a:r>
              <a:rPr lang="cs-CZ" sz="3500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 aplikacích stavy odeslání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dirty="0" smtClean="0"/>
              <a:t>-  odesláno do LEVY</a:t>
            </a:r>
            <a:br>
              <a:rPr lang="cs-CZ" dirty="0" smtClean="0"/>
            </a:br>
            <a:r>
              <a:rPr lang="cs-CZ" dirty="0" smtClean="0"/>
              <a:t>-  dodáno</a:t>
            </a:r>
            <a:br>
              <a:rPr lang="cs-CZ" dirty="0" smtClean="0"/>
            </a:br>
            <a:r>
              <a:rPr lang="cs-CZ" dirty="0" smtClean="0"/>
              <a:t>-  vyzvednuto</a:t>
            </a:r>
            <a:br>
              <a:rPr lang="cs-CZ" dirty="0" smtClean="0"/>
            </a:br>
            <a:r>
              <a:rPr lang="cs-CZ" dirty="0" smtClean="0"/>
              <a:t>-  doručeno fikcí</a:t>
            </a:r>
            <a:br>
              <a:rPr lang="cs-CZ" dirty="0" smtClean="0"/>
            </a:br>
            <a:r>
              <a:rPr lang="cs-CZ" dirty="0" smtClean="0"/>
              <a:t>-  chyba doručení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dirty="0" smtClean="0"/>
              <a:t>pro OVM: dodáno = doručeno/vyzvednuto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2336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51520" y="267494"/>
            <a:ext cx="8712968" cy="1399032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Příklad doručenky v aplikaci ISVKS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52624"/>
            <a:ext cx="4248472" cy="450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420888"/>
            <a:ext cx="4176464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6753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3. Znepřístupnění </a:t>
            </a:r>
            <a:r>
              <a:rPr lang="cs-CZ" sz="4000" dirty="0"/>
              <a:t>DS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Autofit/>
          </a:bodyPr>
          <a:lstStyle/>
          <a:p>
            <a:r>
              <a:rPr lang="cs-CZ" sz="2600" dirty="0" smtClean="0"/>
              <a:t>Upravuje § 11 zákona č. 300/2008 Sb</a:t>
            </a:r>
            <a:r>
              <a:rPr lang="cs-CZ" sz="2600" dirty="0"/>
              <a:t>., o elektronických úkonech a autorizované konverzi </a:t>
            </a:r>
            <a:r>
              <a:rPr lang="cs-CZ" sz="2600" dirty="0" smtClean="0"/>
              <a:t>dokumentů </a:t>
            </a:r>
          </a:p>
          <a:p>
            <a:r>
              <a:rPr lang="cs-CZ" sz="2600" dirty="0"/>
              <a:t>→ zpětně se DS nezpřístupňuje z toho </a:t>
            </a:r>
            <a:r>
              <a:rPr lang="cs-CZ" sz="2600" dirty="0" smtClean="0"/>
              <a:t>důvodu, </a:t>
            </a:r>
            <a:r>
              <a:rPr lang="cs-CZ" sz="2600" dirty="0"/>
              <a:t>aby se negovalo doručení </a:t>
            </a:r>
            <a:r>
              <a:rPr lang="cs-CZ" sz="2600" dirty="0" smtClean="0"/>
              <a:t>zpráv dodaných do DS (např. kdy by fikcí doručení nabylo rozhodnutí PM)</a:t>
            </a:r>
            <a:endParaRPr lang="cs-CZ" sz="2600" dirty="0"/>
          </a:p>
          <a:p>
            <a:r>
              <a:rPr lang="cs-CZ" sz="2600" dirty="0" smtClean="0"/>
              <a:t>Systém ISDS zašle odesílateli „Systémovou zprávu ISDS (typ 3)“ ve znění:</a:t>
            </a:r>
            <a:br>
              <a:rPr lang="cs-CZ" sz="2600" dirty="0" smtClean="0"/>
            </a:br>
            <a:r>
              <a:rPr lang="cs-CZ" sz="2600" dirty="0" smtClean="0">
                <a:solidFill>
                  <a:srgbClr val="FFC000"/>
                </a:solidFill>
              </a:rPr>
              <a:t>Informujeme Vás, že datová schránka </a:t>
            </a:r>
            <a:r>
              <a:rPr lang="cs-CZ" sz="2600" dirty="0" smtClean="0">
                <a:solidFill>
                  <a:srgbClr val="92D050"/>
                </a:solidFill>
              </a:rPr>
              <a:t>a1b2cde</a:t>
            </a:r>
            <a:r>
              <a:rPr lang="cs-CZ" sz="2600" dirty="0" smtClean="0">
                <a:solidFill>
                  <a:srgbClr val="FFC000"/>
                </a:solidFill>
              </a:rPr>
              <a:t> byla zpětně znepřístupněna a Vaše datová zpráva </a:t>
            </a:r>
            <a:r>
              <a:rPr lang="cs-CZ" sz="2600" dirty="0" smtClean="0">
                <a:solidFill>
                  <a:srgbClr val="92D050"/>
                </a:solidFill>
              </a:rPr>
              <a:t>12345678</a:t>
            </a:r>
            <a:r>
              <a:rPr lang="cs-CZ" sz="2600" dirty="0" smtClean="0">
                <a:solidFill>
                  <a:srgbClr val="FFC000"/>
                </a:solidFill>
              </a:rPr>
              <a:t> se tímto stala nedoručitelnou.</a:t>
            </a:r>
          </a:p>
          <a:p>
            <a:r>
              <a:rPr lang="cs-CZ" sz="2600" dirty="0" smtClean="0"/>
              <a:t>Systémová zpráva je doručována se zpožděním (např. 2 roky zpětně)</a:t>
            </a:r>
          </a:p>
          <a:p>
            <a:r>
              <a:rPr lang="cs-CZ" sz="2600" dirty="0" smtClean="0"/>
              <a:t>Dle výše uvedených dvou údajů je nutné odeslanou datovou zprávu dohledávat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xmlns="" val="263059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sz="half" idx="4294967295"/>
          </p:nvPr>
        </p:nvSpPr>
        <p:spPr>
          <a:xfrm>
            <a:off x="1043608" y="1700808"/>
            <a:ext cx="6012854" cy="40767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000" dirty="0" smtClean="0">
                <a:solidFill>
                  <a:srgbClr val="FFC000"/>
                </a:solidFill>
              </a:rPr>
              <a:t>Děkujeme za pozornost</a:t>
            </a:r>
            <a:endParaRPr lang="cs-CZ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565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/>
          <a:lstStyle/>
          <a:p>
            <a:r>
              <a:rPr lang="cs-CZ" dirty="0" smtClean="0"/>
              <a:t>Úvodem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400600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cs-CZ" sz="2800" b="1" u="sng" dirty="0" smtClean="0"/>
              <a:t>Co je datová zpráva v ISDS?</a:t>
            </a:r>
            <a:br>
              <a:rPr lang="cs-CZ" sz="2800" b="1" u="sng" dirty="0" smtClean="0"/>
            </a:br>
            <a:r>
              <a:rPr lang="cs-CZ" sz="2800" dirty="0" smtClean="0"/>
              <a:t>- soubor ve formátu .zfo , sestávající z „obálky“ a </a:t>
            </a:r>
            <a:br>
              <a:rPr lang="cs-CZ" sz="2800" dirty="0" smtClean="0"/>
            </a:br>
            <a:r>
              <a:rPr lang="cs-CZ" sz="2800" dirty="0" smtClean="0"/>
              <a:t>  do ní vložených příloh/dokumentů</a:t>
            </a:r>
            <a:br>
              <a:rPr lang="cs-CZ" sz="2800" dirty="0" smtClean="0"/>
            </a:br>
            <a:r>
              <a:rPr lang="cs-CZ" sz="2800" dirty="0" smtClean="0"/>
              <a:t> </a:t>
            </a:r>
            <a:r>
              <a:rPr lang="cs-CZ" sz="2800" dirty="0" smtClean="0">
                <a:solidFill>
                  <a:schemeClr val="accent1"/>
                </a:solidFill>
              </a:rPr>
              <a:t>!!! Přílohy DZ </a:t>
            </a:r>
            <a:r>
              <a:rPr lang="cs-CZ" sz="2800" dirty="0" smtClean="0"/>
              <a:t>= vše, včetně vlastního podání!!!</a:t>
            </a:r>
          </a:p>
          <a:p>
            <a:r>
              <a:rPr lang="cs-CZ" sz="2800" b="1" u="sng" dirty="0" smtClean="0"/>
              <a:t>Formát .</a:t>
            </a:r>
            <a:r>
              <a:rPr lang="cs-CZ" sz="2800" b="1" u="sng" dirty="0" err="1" smtClean="0"/>
              <a:t>zfo</a:t>
            </a:r>
            <a:r>
              <a:rPr lang="cs-CZ" sz="2800" b="1" dirty="0" smtClean="0"/>
              <a:t> </a:t>
            </a:r>
            <a:br>
              <a:rPr lang="cs-CZ" sz="2800" b="1" dirty="0" smtClean="0"/>
            </a:br>
            <a:r>
              <a:rPr lang="cs-CZ" sz="2800" dirty="0" smtClean="0"/>
              <a:t>– představuje komprimovaný formulář aplikace  </a:t>
            </a:r>
            <a:br>
              <a:rPr lang="cs-CZ" sz="2800" dirty="0" smtClean="0"/>
            </a:br>
            <a:r>
              <a:rPr lang="cs-CZ" sz="2800" dirty="0" smtClean="0"/>
              <a:t>   602XML Filler</a:t>
            </a:r>
          </a:p>
          <a:p>
            <a:r>
              <a:rPr lang="cs-CZ" b="1" u="sng" dirty="0" smtClean="0"/>
              <a:t>Podepsat nebo nepodepsat podání?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raději ano, dva různé názory</a:t>
            </a:r>
            <a:br>
              <a:rPr lang="cs-CZ" dirty="0" smtClean="0"/>
            </a:br>
            <a:r>
              <a:rPr lang="cs-CZ" dirty="0" smtClean="0"/>
              <a:t>- odesílatelem DZ může být osoba oprávněná, </a:t>
            </a:r>
            <a:r>
              <a:rPr lang="cs-CZ" u="sng" dirty="0" smtClean="0"/>
              <a:t>pověřená, administrátor, spisová aplikace </a:t>
            </a:r>
            <a:r>
              <a:rPr lang="cs-CZ" dirty="0" smtClean="0"/>
              <a:t>– nebývá totožná se zmocněnou osobou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85242"/>
          </a:xfrm>
        </p:spPr>
        <p:txBody>
          <a:bodyPr/>
          <a:lstStyle/>
          <a:p>
            <a:pPr algn="ctr"/>
            <a:r>
              <a:rPr lang="cs-CZ" sz="4000" dirty="0" smtClean="0"/>
              <a:t>Datové schránky – co přináší?</a:t>
            </a:r>
            <a:endParaRPr lang="cs-CZ" sz="4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179512" y="1196752"/>
            <a:ext cx="4038600" cy="5472607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cs-CZ" dirty="0" smtClean="0"/>
              <a:t>Bezpečný způsob pro e-podání</a:t>
            </a:r>
          </a:p>
          <a:p>
            <a:r>
              <a:rPr lang="cs-CZ" dirty="0" smtClean="0"/>
              <a:t>Rychlá cesta pro úkon </a:t>
            </a:r>
            <a:r>
              <a:rPr lang="cs-CZ" u="sng" dirty="0" smtClean="0"/>
              <a:t>podatele</a:t>
            </a:r>
          </a:p>
          <a:p>
            <a:r>
              <a:rPr lang="cs-CZ" dirty="0" smtClean="0"/>
              <a:t>Jednoznačné určení okamžiku provedení úkonu </a:t>
            </a:r>
            <a:r>
              <a:rPr lang="cs-CZ" u="sng" dirty="0" smtClean="0"/>
              <a:t>podatelem</a:t>
            </a:r>
            <a:r>
              <a:rPr lang="cs-CZ" dirty="0" smtClean="0"/>
              <a:t>, dodání do DS příjemce a (ne)převzetí DZ</a:t>
            </a:r>
          </a:p>
          <a:p>
            <a:r>
              <a:rPr lang="cs-CZ" dirty="0" smtClean="0"/>
              <a:t>Komunikace bez papíru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283968" y="1196752"/>
            <a:ext cx="4680520" cy="5472607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cs-CZ" dirty="0" smtClean="0"/>
              <a:t>Příjem e-podání přes několik uzlů = časová ztráta</a:t>
            </a:r>
          </a:p>
          <a:p>
            <a:r>
              <a:rPr lang="cs-CZ" dirty="0" smtClean="0"/>
              <a:t>Nutnost tiskových výstupů = listinný spis</a:t>
            </a:r>
          </a:p>
          <a:p>
            <a:r>
              <a:rPr lang="cs-CZ" dirty="0" smtClean="0"/>
              <a:t>Náročnost zpracování DZ</a:t>
            </a:r>
            <a:br>
              <a:rPr lang="cs-CZ" dirty="0" smtClean="0"/>
            </a:br>
            <a:r>
              <a:rPr lang="cs-CZ" dirty="0" smtClean="0"/>
              <a:t>- nepříslušné, nejasné</a:t>
            </a:r>
            <a:br>
              <a:rPr lang="cs-CZ" dirty="0" smtClean="0"/>
            </a:br>
            <a:r>
              <a:rPr lang="cs-CZ" dirty="0" smtClean="0"/>
              <a:t>- široké spektrum </a:t>
            </a:r>
            <a:br>
              <a:rPr lang="cs-CZ" dirty="0" smtClean="0"/>
            </a:br>
            <a:r>
              <a:rPr lang="cs-CZ" dirty="0" smtClean="0"/>
              <a:t>  formátů příloh</a:t>
            </a:r>
            <a:br>
              <a:rPr lang="cs-CZ" dirty="0" smtClean="0"/>
            </a:br>
            <a:r>
              <a:rPr lang="cs-CZ" dirty="0" smtClean="0"/>
              <a:t>- ověřování a kontrola</a:t>
            </a:r>
          </a:p>
          <a:p>
            <a:r>
              <a:rPr lang="cs-CZ" dirty="0" smtClean="0"/>
              <a:t>Požadavky na odborné a technické znalosti pracovníka příjmu (epodatelny)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15664"/>
          </a:xfrm>
        </p:spPr>
        <p:txBody>
          <a:bodyPr>
            <a:noAutofit/>
          </a:bodyPr>
          <a:lstStyle/>
          <a:p>
            <a:pPr lvl="0" algn="ctr"/>
            <a:r>
              <a:rPr lang="cs-CZ" dirty="0" smtClean="0"/>
              <a:t>Předpisy pro příjem e-podání a odesílání soudních písemností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37321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2600" dirty="0" smtClean="0"/>
              <a:t>Zákon č. 499/2004 Sb., o archivnictví a spisové službě</a:t>
            </a:r>
          </a:p>
          <a:p>
            <a:r>
              <a:rPr lang="cs-CZ" sz="2600" dirty="0" smtClean="0"/>
              <a:t>Zákon č. 227/2000 Sb., o elektronickém podpisu</a:t>
            </a:r>
          </a:p>
          <a:p>
            <a:r>
              <a:rPr lang="cs-CZ" sz="2600" dirty="0" smtClean="0"/>
              <a:t>Zákon č. 99/1963 Sb., občanský soudní řád </a:t>
            </a:r>
          </a:p>
          <a:p>
            <a:r>
              <a:rPr lang="cs-CZ" sz="2600" dirty="0" smtClean="0"/>
              <a:t>Nařízení vlády č. 495/2004 Sb., k provádění zákona č. 227/200 Sb., o elektronickém podpisu</a:t>
            </a:r>
          </a:p>
          <a:p>
            <a:r>
              <a:rPr lang="cs-CZ" sz="2600" dirty="0" smtClean="0"/>
              <a:t>Vyhláška č. 494/2004 Sb., o elektronických podatelnách</a:t>
            </a:r>
          </a:p>
          <a:p>
            <a:r>
              <a:rPr lang="cs-CZ" sz="2600" dirty="0"/>
              <a:t>Vyhláška č. 191/2009 Sb</a:t>
            </a:r>
            <a:r>
              <a:rPr lang="cs-CZ" sz="2600" dirty="0" smtClean="0"/>
              <a:t>., o </a:t>
            </a:r>
            <a:r>
              <a:rPr lang="cs-CZ" sz="2600" dirty="0"/>
              <a:t>podrobnostech výkonu spisové </a:t>
            </a:r>
            <a:r>
              <a:rPr lang="cs-CZ" sz="2600" dirty="0" smtClean="0"/>
              <a:t>služby</a:t>
            </a:r>
          </a:p>
          <a:p>
            <a:r>
              <a:rPr lang="cs-CZ" sz="2600" dirty="0" smtClean="0"/>
              <a:t>Vyhláška č. 37/1992 Sb., o jednacím řádu pro okresní a krajské soudy</a:t>
            </a:r>
          </a:p>
          <a:p>
            <a:r>
              <a:rPr lang="cs-CZ" sz="2600" dirty="0" smtClean="0"/>
              <a:t>Instrukce </a:t>
            </a:r>
            <a:r>
              <a:rPr lang="cs-CZ" sz="2600" dirty="0" err="1" smtClean="0"/>
              <a:t>Msp</a:t>
            </a:r>
            <a:r>
              <a:rPr lang="cs-CZ" sz="2600" dirty="0" smtClean="0"/>
              <a:t> č. 505/2001-Org , </a:t>
            </a:r>
            <a:r>
              <a:rPr lang="cs-CZ" sz="2600" dirty="0"/>
              <a:t>v</a:t>
            </a:r>
            <a:r>
              <a:rPr lang="cs-CZ" sz="2600" dirty="0" smtClean="0"/>
              <a:t>nitřní a kancelářský řád pro okresní, krajské a vrchní soudy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17290"/>
          </a:xfrm>
        </p:spPr>
        <p:txBody>
          <a:bodyPr/>
          <a:lstStyle/>
          <a:p>
            <a:r>
              <a:rPr lang="cs-CZ" dirty="0" smtClean="0"/>
              <a:t>Pojem SPISOVÁ SLUŽBA a soud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Soudní</a:t>
            </a:r>
            <a:r>
              <a:rPr lang="cs-CZ" dirty="0" smtClean="0"/>
              <a:t> informační </a:t>
            </a:r>
            <a:r>
              <a:rPr lang="cs-CZ" dirty="0" smtClean="0">
                <a:solidFill>
                  <a:schemeClr val="tx2"/>
                </a:solidFill>
              </a:rPr>
              <a:t>systémy/</a:t>
            </a:r>
            <a:r>
              <a:rPr lang="cs-CZ" b="1" dirty="0" smtClean="0">
                <a:solidFill>
                  <a:schemeClr val="accent1"/>
                </a:solidFill>
              </a:rPr>
              <a:t>aplikace odpovídají spisové službě</a:t>
            </a:r>
            <a:r>
              <a:rPr lang="cs-CZ" dirty="0" smtClean="0"/>
              <a:t> ve smyslu zákona č. 499/2004 Sb.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Slouží k </a:t>
            </a:r>
            <a:r>
              <a:rPr lang="cs-CZ" b="1" dirty="0" smtClean="0">
                <a:solidFill>
                  <a:schemeClr val="accent1"/>
                </a:solidFill>
              </a:rPr>
              <a:t>vedení e-rejstříků</a:t>
            </a:r>
            <a:r>
              <a:rPr lang="cs-CZ" dirty="0" smtClean="0"/>
              <a:t>, jako </a:t>
            </a:r>
            <a:r>
              <a:rPr lang="cs-CZ" b="1" dirty="0" smtClean="0">
                <a:solidFill>
                  <a:schemeClr val="accent1"/>
                </a:solidFill>
              </a:rPr>
              <a:t>úložiště e-dokumentů</a:t>
            </a:r>
            <a:r>
              <a:rPr lang="cs-CZ" dirty="0" smtClean="0"/>
              <a:t> k soudním spisům a jako </a:t>
            </a:r>
            <a:r>
              <a:rPr lang="cs-CZ" b="1" dirty="0" smtClean="0">
                <a:solidFill>
                  <a:schemeClr val="accent1"/>
                </a:solidFill>
              </a:rPr>
              <a:t>nástroj k e-komunikaci</a:t>
            </a:r>
          </a:p>
          <a:p>
            <a:r>
              <a:rPr lang="cs-CZ" b="1" dirty="0" smtClean="0">
                <a:solidFill>
                  <a:schemeClr val="accent1"/>
                </a:solidFill>
              </a:rPr>
              <a:t>Počet aplikací </a:t>
            </a:r>
            <a:r>
              <a:rPr lang="cs-CZ" dirty="0" smtClean="0"/>
              <a:t>podle stupně soudu</a:t>
            </a:r>
            <a:br>
              <a:rPr lang="cs-CZ" dirty="0" smtClean="0"/>
            </a:br>
            <a:r>
              <a:rPr lang="cs-CZ" dirty="0" smtClean="0"/>
              <a:t>obecné soudy – 1 aplikace</a:t>
            </a:r>
            <a:br>
              <a:rPr lang="cs-CZ" dirty="0" smtClean="0"/>
            </a:br>
            <a:r>
              <a:rPr lang="cs-CZ" b="1" dirty="0" smtClean="0"/>
              <a:t>krajské soudy – 4 (5) aplikací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vrchní soudy – 2 aplikace</a:t>
            </a:r>
            <a:br>
              <a:rPr lang="cs-CZ" dirty="0" smtClean="0"/>
            </a:br>
            <a:r>
              <a:rPr lang="cs-CZ" dirty="0" smtClean="0"/>
              <a:t>Nejvyšší soud – 1 aplikace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/>
          <a:lstStyle/>
          <a:p>
            <a:pPr algn="ctr"/>
            <a:r>
              <a:rPr lang="cs-CZ" dirty="0" smtClean="0"/>
              <a:t>1. Zpracování DZ na soudech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accent1"/>
                </a:solidFill>
              </a:rPr>
              <a:t>Význam pro soudy</a:t>
            </a:r>
            <a:r>
              <a:rPr lang="cs-CZ" sz="3200" dirty="0" smtClean="0"/>
              <a:t> </a:t>
            </a:r>
            <a:r>
              <a:rPr lang="cs-CZ" dirty="0" smtClean="0"/>
              <a:t>– především v doručování písemností účastníkům řízení; příjem podání je zatím problematický (není e-spis</a:t>
            </a:r>
            <a:r>
              <a:rPr lang="cs-CZ" sz="3200" dirty="0" smtClean="0"/>
              <a:t>)</a:t>
            </a:r>
            <a:endParaRPr lang="cs-CZ" b="1" u="sng" dirty="0" smtClean="0">
              <a:solidFill>
                <a:schemeClr val="accent1"/>
              </a:solidFill>
            </a:endParaRPr>
          </a:p>
          <a:p>
            <a:r>
              <a:rPr lang="cs-CZ" sz="3200" b="1" u="sng" dirty="0" smtClean="0">
                <a:solidFill>
                  <a:schemeClr val="accent1"/>
                </a:solidFill>
              </a:rPr>
              <a:t>Cesta DZ na soud (10 – 20 minut)</a:t>
            </a:r>
            <a:r>
              <a:rPr lang="cs-CZ" b="1" u="sng" dirty="0" smtClean="0">
                <a:solidFill>
                  <a:schemeClr val="accent1"/>
                </a:solidFill>
              </a:rPr>
              <a:t/>
            </a:r>
            <a:br>
              <a:rPr lang="cs-CZ" b="1" u="sng" dirty="0" smtClean="0">
                <a:solidFill>
                  <a:schemeClr val="accent1"/>
                </a:solidFill>
              </a:rPr>
            </a:br>
            <a:r>
              <a:rPr lang="cs-CZ" sz="2800" dirty="0" smtClean="0"/>
              <a:t>Podatel vytvoří DZ ve své DS        odešle do DS soudu</a:t>
            </a:r>
            <a:r>
              <a:rPr lang="cs-CZ" dirty="0" smtClean="0"/>
              <a:t>      </a:t>
            </a:r>
            <a:r>
              <a:rPr lang="cs-CZ" sz="2800" dirty="0" smtClean="0"/>
              <a:t>CEPO stáhne DZ všech soudů z jejich DS</a:t>
            </a:r>
          </a:p>
          <a:p>
            <a:pPr>
              <a:buNone/>
            </a:pPr>
            <a:r>
              <a:rPr lang="cs-CZ" sz="2800" dirty="0" smtClean="0"/>
              <a:t>          proběhne ověření a kontrola všech DZ</a:t>
            </a:r>
            <a:r>
              <a:rPr lang="cs-CZ" dirty="0" smtClean="0"/>
              <a:t>       </a:t>
            </a:r>
            <a:r>
              <a:rPr lang="cs-CZ" sz="2800" dirty="0" smtClean="0"/>
              <a:t>předá DZ do LEPO jednotlivých soudů        nastane </a:t>
            </a:r>
            <a:r>
              <a:rPr lang="cs-CZ" sz="3200" b="1" u="sng" dirty="0" smtClean="0"/>
              <a:t>1.část </a:t>
            </a:r>
            <a:r>
              <a:rPr lang="cs-CZ" sz="3200" b="1" dirty="0" smtClean="0"/>
              <a:t> </a:t>
            </a:r>
            <a:r>
              <a:rPr lang="cs-CZ" sz="2800" dirty="0" smtClean="0"/>
              <a:t>zpracování  jednotlivých DZ, tj. možnost zpracovat DZ pro spisové služby</a:t>
            </a:r>
          </a:p>
        </p:txBody>
      </p:sp>
      <p:sp>
        <p:nvSpPr>
          <p:cNvPr id="5" name="Šipka doprava 4"/>
          <p:cNvSpPr/>
          <p:nvPr/>
        </p:nvSpPr>
        <p:spPr>
          <a:xfrm>
            <a:off x="6732240" y="4941168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Šipka doprava 5"/>
          <p:cNvSpPr/>
          <p:nvPr/>
        </p:nvSpPr>
        <p:spPr>
          <a:xfrm>
            <a:off x="7236296" y="4509120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5364088" y="3501008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1979712" y="3933056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Šipka doprava 8"/>
          <p:cNvSpPr/>
          <p:nvPr/>
        </p:nvSpPr>
        <p:spPr>
          <a:xfrm>
            <a:off x="971600" y="4509120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57250"/>
          </a:xfrm>
        </p:spPr>
        <p:txBody>
          <a:bodyPr/>
          <a:lstStyle/>
          <a:p>
            <a:pPr algn="ctr"/>
            <a:r>
              <a:rPr lang="cs-CZ" dirty="0" smtClean="0"/>
              <a:t>Lokální EPOdatelna - LEPO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4968552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cs-CZ" sz="2800" b="1" dirty="0" smtClean="0">
                <a:solidFill>
                  <a:schemeClr val="accent1"/>
                </a:solidFill>
              </a:rPr>
              <a:t>Podání závažného charakteru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/>
              <a:t>(„hoří“ termíny pro soud i podatele)</a:t>
            </a:r>
            <a:br>
              <a:rPr lang="cs-CZ" sz="2400" dirty="0" smtClean="0"/>
            </a:br>
            <a:r>
              <a:rPr lang="cs-CZ" sz="2400" dirty="0" smtClean="0">
                <a:solidFill>
                  <a:schemeClr val="accent1"/>
                </a:solidFill>
              </a:rPr>
              <a:t>- </a:t>
            </a:r>
            <a:r>
              <a:rPr lang="cs-CZ" sz="2400" u="sng" dirty="0" smtClean="0">
                <a:solidFill>
                  <a:schemeClr val="accent1"/>
                </a:solidFill>
              </a:rPr>
              <a:t>řádně specifikovat Věc/předmět DZ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800" dirty="0" smtClean="0"/>
              <a:t>Patří sem např.:</a:t>
            </a:r>
          </a:p>
          <a:p>
            <a:r>
              <a:rPr lang="cs-CZ" sz="2600" dirty="0" smtClean="0"/>
              <a:t>- omluva na jednání/hlavní líčení</a:t>
            </a:r>
            <a:br>
              <a:rPr lang="cs-CZ" sz="2600" dirty="0" smtClean="0"/>
            </a:br>
            <a:r>
              <a:rPr lang="cs-CZ" sz="2600" dirty="0" smtClean="0"/>
              <a:t>- žádost o odročení jednání/hlavního líčení</a:t>
            </a:r>
            <a:br>
              <a:rPr lang="cs-CZ" sz="2600" dirty="0" smtClean="0"/>
            </a:br>
            <a:r>
              <a:rPr lang="cs-CZ" sz="2600" dirty="0" smtClean="0"/>
              <a:t>- insolvenční návrh</a:t>
            </a:r>
            <a:br>
              <a:rPr lang="cs-CZ" sz="2600" dirty="0" smtClean="0"/>
            </a:br>
            <a:r>
              <a:rPr lang="cs-CZ" sz="2600" dirty="0" smtClean="0"/>
              <a:t>- postoupení pohledávky</a:t>
            </a:r>
            <a:br>
              <a:rPr lang="cs-CZ" sz="2600" dirty="0" smtClean="0"/>
            </a:br>
            <a:r>
              <a:rPr lang="cs-CZ" sz="2600" dirty="0" smtClean="0"/>
              <a:t>- popření pohledávky přihlášeným věřitelem</a:t>
            </a:r>
            <a:br>
              <a:rPr lang="cs-CZ" sz="2600" dirty="0" smtClean="0"/>
            </a:br>
            <a:r>
              <a:rPr lang="cs-CZ" sz="2600" dirty="0" smtClean="0"/>
              <a:t>- jmenování předběžného insolvenčního správce</a:t>
            </a:r>
            <a:br>
              <a:rPr lang="cs-CZ" sz="2600" dirty="0" smtClean="0"/>
            </a:br>
            <a:r>
              <a:rPr lang="cs-CZ" sz="2600" dirty="0" smtClean="0"/>
              <a:t>- návrh na vydání předběžného opatření</a:t>
            </a:r>
            <a:br>
              <a:rPr lang="cs-CZ" sz="2600" dirty="0" smtClean="0"/>
            </a:br>
            <a:r>
              <a:rPr lang="cs-CZ" sz="2600" dirty="0" smtClean="0"/>
              <a:t>- vzdání se práva odvolání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556792"/>
            <a:ext cx="1143000" cy="152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/>
          <a:lstStyle/>
          <a:p>
            <a:pPr algn="ctr"/>
            <a:r>
              <a:rPr lang="cs-CZ" dirty="0" smtClean="0"/>
              <a:t>Lokální EPOdatelna - LEPO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7260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sz="2800" u="sng" dirty="0" smtClean="0"/>
              <a:t>Vyhledání podání závažného charakteru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- přednostní zpracování (1/2 hodinové intervaly)</a:t>
            </a:r>
          </a:p>
          <a:p>
            <a:r>
              <a:rPr lang="cs-CZ" sz="2800" u="sng" dirty="0" smtClean="0"/>
              <a:t>Vlastní zpracování doručené DZ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- zjištění sp.zn., určení aplikace dle agendy</a:t>
            </a:r>
            <a:br>
              <a:rPr lang="cs-CZ" sz="2800" dirty="0" smtClean="0"/>
            </a:br>
            <a:r>
              <a:rPr lang="cs-CZ" sz="2800" dirty="0" smtClean="0"/>
              <a:t>- otevření a vytištění příloh datové zprávy</a:t>
            </a:r>
            <a:br>
              <a:rPr lang="cs-CZ" sz="2800" dirty="0" smtClean="0"/>
            </a:br>
            <a:r>
              <a:rPr lang="cs-CZ" sz="2800" dirty="0" smtClean="0"/>
              <a:t>- vytištění </a:t>
            </a:r>
            <a:r>
              <a:rPr lang="cs-CZ" sz="2800" b="1" dirty="0" smtClean="0">
                <a:solidFill>
                  <a:schemeClr val="tx2">
                    <a:lumMod val="90000"/>
                  </a:schemeClr>
                </a:solidFill>
              </a:rPr>
              <a:t>IDENTIFIKÁTORU</a:t>
            </a:r>
            <a:r>
              <a:rPr lang="cs-CZ" sz="2800" dirty="0" smtClean="0"/>
              <a:t> (ekvivalent podacího </a:t>
            </a:r>
            <a:br>
              <a:rPr lang="cs-CZ" sz="2800" dirty="0" smtClean="0"/>
            </a:br>
            <a:r>
              <a:rPr lang="cs-CZ" sz="2800" dirty="0" smtClean="0"/>
              <a:t>  razítka pro elektronická podání)</a:t>
            </a:r>
            <a:br>
              <a:rPr lang="cs-CZ" sz="2800" dirty="0" smtClean="0"/>
            </a:br>
            <a:r>
              <a:rPr lang="cs-CZ" sz="2800" dirty="0" smtClean="0"/>
              <a:t>- spárování příloh s identifikátorem a vyznačení </a:t>
            </a:r>
            <a:br>
              <a:rPr lang="cs-CZ" sz="2800" dirty="0" smtClean="0"/>
            </a:br>
            <a:r>
              <a:rPr lang="cs-CZ" sz="2800" dirty="0" smtClean="0"/>
              <a:t>  výsledku kontroly</a:t>
            </a:r>
            <a:br>
              <a:rPr lang="cs-CZ" sz="2800" dirty="0" smtClean="0"/>
            </a:br>
            <a:r>
              <a:rPr lang="cs-CZ" sz="2800" dirty="0" smtClean="0"/>
              <a:t>- řešení neoznačených a nejasných podání (lustrace </a:t>
            </a:r>
            <a:br>
              <a:rPr lang="cs-CZ" sz="2800" dirty="0" smtClean="0"/>
            </a:br>
            <a:r>
              <a:rPr lang="cs-CZ" sz="2800" dirty="0" smtClean="0"/>
              <a:t>  přes všechny systémy, kontaktování podatele)</a:t>
            </a:r>
            <a:br>
              <a:rPr lang="cs-CZ" sz="2800" dirty="0" smtClean="0"/>
            </a:br>
            <a:r>
              <a:rPr lang="cs-CZ" sz="2800" dirty="0" smtClean="0"/>
              <a:t>- předání k dalšímu zpracování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1327</TotalTime>
  <Words>455</Words>
  <Application>Microsoft Office PowerPoint</Application>
  <PresentationFormat>Předvádění na obrazovce (4:3)</PresentationFormat>
  <Paragraphs>106</Paragraphs>
  <Slides>23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Talent</vt:lpstr>
      <vt:lpstr>Datová   schránka   a   soud </vt:lpstr>
      <vt:lpstr>Témata prezentace</vt:lpstr>
      <vt:lpstr>Úvodem</vt:lpstr>
      <vt:lpstr>Datové schránky – co přináší?</vt:lpstr>
      <vt:lpstr>Předpisy pro příjem e-podání a odesílání soudních písemností</vt:lpstr>
      <vt:lpstr>Pojem SPISOVÁ SLUŽBA a soud</vt:lpstr>
      <vt:lpstr>1. Zpracování DZ na soudech</vt:lpstr>
      <vt:lpstr>Lokální EPOdatelna - LEPO</vt:lpstr>
      <vt:lpstr>Lokální EPOdatelna - LEPO</vt:lpstr>
      <vt:lpstr>Snímek 10</vt:lpstr>
      <vt:lpstr>Následné zpracování DZ  v informačních systémech</vt:lpstr>
      <vt:lpstr>Apel na podatele</vt:lpstr>
      <vt:lpstr>2. Vypravování soudních písemností prostřednictvím datové schránky (DS)</vt:lpstr>
      <vt:lpstr>Vyhledávání a kontrola DS</vt:lpstr>
      <vt:lpstr>Vyhledávání a kontrola DS</vt:lpstr>
      <vt:lpstr>Výsledky vyhledání DS</vt:lpstr>
      <vt:lpstr>Výsledky vyhledání DS</vt:lpstr>
      <vt:lpstr>Výsledky vyhledání DS</vt:lpstr>
      <vt:lpstr>Výsledky vyhledání DS</vt:lpstr>
      <vt:lpstr>Stav odeslané DZ</vt:lpstr>
      <vt:lpstr>Příklad doručenky v aplikaci ISVKS</vt:lpstr>
      <vt:lpstr>3. Znepřístupnění DS</vt:lpstr>
      <vt:lpstr>Snímek 23</vt:lpstr>
    </vt:vector>
  </TitlesOfParts>
  <Company>MS Praha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jlapcakova</dc:creator>
  <cp:lastModifiedBy>knizova</cp:lastModifiedBy>
  <cp:revision>138</cp:revision>
  <dcterms:created xsi:type="dcterms:W3CDTF">2011-12-07T07:50:57Z</dcterms:created>
  <dcterms:modified xsi:type="dcterms:W3CDTF">2012-01-30T09:32:18Z</dcterms:modified>
</cp:coreProperties>
</file>